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62"/>
  </p:notesMasterIdLst>
  <p:handoutMasterIdLst>
    <p:handoutMasterId r:id="rId63"/>
  </p:handoutMasterIdLst>
  <p:sldIdLst>
    <p:sldId id="1120" r:id="rId5"/>
    <p:sldId id="1121" r:id="rId6"/>
    <p:sldId id="1159" r:id="rId7"/>
    <p:sldId id="1123" r:id="rId8"/>
    <p:sldId id="1124" r:id="rId9"/>
    <p:sldId id="1216" r:id="rId10"/>
    <p:sldId id="1217" r:id="rId11"/>
    <p:sldId id="1218" r:id="rId12"/>
    <p:sldId id="1219" r:id="rId13"/>
    <p:sldId id="1160" r:id="rId14"/>
    <p:sldId id="1130" r:id="rId15"/>
    <p:sldId id="1166" r:id="rId16"/>
    <p:sldId id="1137" r:id="rId17"/>
    <p:sldId id="1167" r:id="rId18"/>
    <p:sldId id="1139" r:id="rId19"/>
    <p:sldId id="1140" r:id="rId20"/>
    <p:sldId id="1141" r:id="rId21"/>
    <p:sldId id="1142" r:id="rId22"/>
    <p:sldId id="1143" r:id="rId23"/>
    <p:sldId id="1168" r:id="rId24"/>
    <p:sldId id="1116" r:id="rId25"/>
    <p:sldId id="1174" r:id="rId26"/>
    <p:sldId id="1176" r:id="rId27"/>
    <p:sldId id="1220" r:id="rId28"/>
    <p:sldId id="1198" r:id="rId29"/>
    <p:sldId id="1200" r:id="rId30"/>
    <p:sldId id="1178" r:id="rId31"/>
    <p:sldId id="1202" r:id="rId32"/>
    <p:sldId id="1181" r:id="rId33"/>
    <p:sldId id="1203" r:id="rId34"/>
    <p:sldId id="1183" r:id="rId35"/>
    <p:sldId id="1184" r:id="rId36"/>
    <p:sldId id="1185" r:id="rId37"/>
    <p:sldId id="1186" r:id="rId38"/>
    <p:sldId id="1187" r:id="rId39"/>
    <p:sldId id="1188" r:id="rId40"/>
    <p:sldId id="1189" r:id="rId41"/>
    <p:sldId id="1190" r:id="rId42"/>
    <p:sldId id="1191" r:id="rId43"/>
    <p:sldId id="1209" r:id="rId44"/>
    <p:sldId id="1211" r:id="rId45"/>
    <p:sldId id="1169" r:id="rId46"/>
    <p:sldId id="1146" r:id="rId47"/>
    <p:sldId id="1170" r:id="rId48"/>
    <p:sldId id="1148" r:id="rId49"/>
    <p:sldId id="1213" r:id="rId50"/>
    <p:sldId id="1215" r:id="rId51"/>
    <p:sldId id="1210" r:id="rId52"/>
    <p:sldId id="1214" r:id="rId53"/>
    <p:sldId id="1171" r:id="rId54"/>
    <p:sldId id="1151" r:id="rId55"/>
    <p:sldId id="1172" r:id="rId56"/>
    <p:sldId id="1154" r:id="rId57"/>
    <p:sldId id="1155" r:id="rId58"/>
    <p:sldId id="1173" r:id="rId59"/>
    <p:sldId id="1157" r:id="rId60"/>
    <p:sldId id="1158" r:id="rId61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7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0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marker>
            <c:symbol val="none"/>
          </c:marker>
          <c:trendline>
            <c:name>5</c:name>
            <c:spPr>
              <a:ln w="28575">
                <a:solidFill>
                  <a:srgbClr val="FF0000"/>
                </a:solidFill>
              </a:ln>
            </c:spPr>
            <c:trendlineType val="poly"/>
            <c:order val="3"/>
            <c:dispRSqr val="0"/>
            <c:dispEq val="0"/>
          </c:trendline>
          <c:cat>
            <c:strRef>
              <c:f>Attendance!$N$2:$CN$2</c:f>
              <c:strCache>
                <c:ptCount val="79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  <c:pt idx="45">
                  <c:v>137-e</c:v>
                </c:pt>
                <c:pt idx="46">
                  <c:v>138-e</c:v>
                </c:pt>
                <c:pt idx="47">
                  <c:v>139-e</c:v>
                </c:pt>
                <c:pt idx="48">
                  <c:v>140-e</c:v>
                </c:pt>
                <c:pt idx="49">
                  <c:v>141-e</c:v>
                </c:pt>
                <c:pt idx="50">
                  <c:v>142-e</c:v>
                </c:pt>
                <c:pt idx="51">
                  <c:v>143-e</c:v>
                </c:pt>
                <c:pt idx="52">
                  <c:v>144-e</c:v>
                </c:pt>
                <c:pt idx="53">
                  <c:v>REL-17 FREEZE:  145-e</c:v>
                </c:pt>
                <c:pt idx="54">
                  <c:v>146-e</c:v>
                </c:pt>
                <c:pt idx="55">
                  <c:v>147-e</c:v>
                </c:pt>
                <c:pt idx="56">
                  <c:v>148-e</c:v>
                </c:pt>
                <c:pt idx="57">
                  <c:v>149-e</c:v>
                </c:pt>
                <c:pt idx="58">
                  <c:v>150-e</c:v>
                </c:pt>
                <c:pt idx="59">
                  <c:v>151-e</c:v>
                </c:pt>
                <c:pt idx="60">
                  <c:v>152-e</c:v>
                </c:pt>
                <c:pt idx="61">
                  <c:v>153-e</c:v>
                </c:pt>
                <c:pt idx="62">
                  <c:v>154</c:v>
                </c:pt>
                <c:pt idx="63">
                  <c:v>154AH-e</c:v>
                </c:pt>
                <c:pt idx="64">
                  <c:v>155</c:v>
                </c:pt>
                <c:pt idx="65">
                  <c:v>156-e</c:v>
                </c:pt>
                <c:pt idx="66">
                  <c:v>REL-18 FREEZE:  157</c:v>
                </c:pt>
                <c:pt idx="67">
                  <c:v>158</c:v>
                </c:pt>
                <c:pt idx="68">
                  <c:v>159</c:v>
                </c:pt>
                <c:pt idx="69">
                  <c:v>160</c:v>
                </c:pt>
                <c:pt idx="70">
                  <c:v>160AH-e</c:v>
                </c:pt>
                <c:pt idx="71">
                  <c:v>161</c:v>
                </c:pt>
                <c:pt idx="72">
                  <c:v>162</c:v>
                </c:pt>
                <c:pt idx="73">
                  <c:v>163</c:v>
                </c:pt>
                <c:pt idx="74">
                  <c:v>164</c:v>
                </c:pt>
                <c:pt idx="75">
                  <c:v>165</c:v>
                </c:pt>
                <c:pt idx="76">
                  <c:v>166</c:v>
                </c:pt>
                <c:pt idx="77">
                  <c:v>166AH-e</c:v>
                </c:pt>
                <c:pt idx="78">
                  <c:v>167</c:v>
                </c:pt>
              </c:strCache>
            </c:strRef>
          </c:cat>
          <c:val>
            <c:numRef>
              <c:f>Attendance!$N$3:$CN$3</c:f>
              <c:numCache>
                <c:formatCode>General</c:formatCode>
                <c:ptCount val="79"/>
                <c:pt idx="0">
                  <c:v>189</c:v>
                </c:pt>
                <c:pt idx="1">
                  <c:v>146</c:v>
                </c:pt>
                <c:pt idx="2">
                  <c:v>133</c:v>
                </c:pt>
                <c:pt idx="3">
                  <c:v>145</c:v>
                </c:pt>
                <c:pt idx="4">
                  <c:v>142</c:v>
                </c:pt>
                <c:pt idx="5">
                  <c:v>144</c:v>
                </c:pt>
                <c:pt idx="6">
                  <c:v>195</c:v>
                </c:pt>
                <c:pt idx="7">
                  <c:v>159</c:v>
                </c:pt>
                <c:pt idx="8">
                  <c:v>175</c:v>
                </c:pt>
                <c:pt idx="9">
                  <c:v>182</c:v>
                </c:pt>
                <c:pt idx="10">
                  <c:v>113</c:v>
                </c:pt>
                <c:pt idx="11">
                  <c:v>137</c:v>
                </c:pt>
                <c:pt idx="12">
                  <c:v>200</c:v>
                </c:pt>
                <c:pt idx="13">
                  <c:v>137</c:v>
                </c:pt>
                <c:pt idx="14">
                  <c:v>107</c:v>
                </c:pt>
                <c:pt idx="15">
                  <c:v>157</c:v>
                </c:pt>
                <c:pt idx="16">
                  <c:v>168</c:v>
                </c:pt>
                <c:pt idx="17">
                  <c:v>169</c:v>
                </c:pt>
                <c:pt idx="18">
                  <c:v>143</c:v>
                </c:pt>
                <c:pt idx="19">
                  <c:v>157</c:v>
                </c:pt>
                <c:pt idx="20">
                  <c:v>233</c:v>
                </c:pt>
                <c:pt idx="21">
                  <c:v>182</c:v>
                </c:pt>
                <c:pt idx="22">
                  <c:v>175</c:v>
                </c:pt>
                <c:pt idx="23">
                  <c:v>191</c:v>
                </c:pt>
                <c:pt idx="24">
                  <c:v>188</c:v>
                </c:pt>
                <c:pt idx="25">
                  <c:v>156</c:v>
                </c:pt>
                <c:pt idx="26">
                  <c:v>154</c:v>
                </c:pt>
                <c:pt idx="27">
                  <c:v>156</c:v>
                </c:pt>
                <c:pt idx="28">
                  <c:v>222</c:v>
                </c:pt>
                <c:pt idx="29">
                  <c:v>196</c:v>
                </c:pt>
                <c:pt idx="30">
                  <c:v>174</c:v>
                </c:pt>
                <c:pt idx="31">
                  <c:v>149</c:v>
                </c:pt>
                <c:pt idx="32">
                  <c:v>140</c:v>
                </c:pt>
                <c:pt idx="33">
                  <c:v>152</c:v>
                </c:pt>
                <c:pt idx="34">
                  <c:v>149</c:v>
                </c:pt>
                <c:pt idx="35">
                  <c:v>165</c:v>
                </c:pt>
                <c:pt idx="36">
                  <c:v>191</c:v>
                </c:pt>
                <c:pt idx="37">
                  <c:v>153</c:v>
                </c:pt>
                <c:pt idx="38">
                  <c:v>178</c:v>
                </c:pt>
                <c:pt idx="39">
                  <c:v>279</c:v>
                </c:pt>
                <c:pt idx="40">
                  <c:v>280</c:v>
                </c:pt>
                <c:pt idx="41">
                  <c:v>229</c:v>
                </c:pt>
                <c:pt idx="42">
                  <c:v>189</c:v>
                </c:pt>
                <c:pt idx="43">
                  <c:v>241</c:v>
                </c:pt>
                <c:pt idx="44">
                  <c:v>180</c:v>
                </c:pt>
                <c:pt idx="45">
                  <c:v>124</c:v>
                </c:pt>
                <c:pt idx="46">
                  <c:v>228</c:v>
                </c:pt>
                <c:pt idx="47">
                  <c:v>326</c:v>
                </c:pt>
                <c:pt idx="48">
                  <c:v>341</c:v>
                </c:pt>
                <c:pt idx="49">
                  <c:v>327</c:v>
                </c:pt>
                <c:pt idx="50">
                  <c:v>312</c:v>
                </c:pt>
                <c:pt idx="51">
                  <c:v>349</c:v>
                </c:pt>
                <c:pt idx="52">
                  <c:v>336</c:v>
                </c:pt>
                <c:pt idx="53">
                  <c:v>366</c:v>
                </c:pt>
                <c:pt idx="54">
                  <c:v>404</c:v>
                </c:pt>
                <c:pt idx="55">
                  <c:v>379</c:v>
                </c:pt>
                <c:pt idx="56">
                  <c:v>395</c:v>
                </c:pt>
                <c:pt idx="57">
                  <c:v>449</c:v>
                </c:pt>
                <c:pt idx="58">
                  <c:v>358</c:v>
                </c:pt>
                <c:pt idx="59">
                  <c:v>407</c:v>
                </c:pt>
                <c:pt idx="60">
                  <c:v>421</c:v>
                </c:pt>
                <c:pt idx="61">
                  <c:v>431</c:v>
                </c:pt>
                <c:pt idx="62">
                  <c:v>432</c:v>
                </c:pt>
                <c:pt idx="63">
                  <c:v>311</c:v>
                </c:pt>
                <c:pt idx="64">
                  <c:v>284</c:v>
                </c:pt>
                <c:pt idx="65">
                  <c:v>425</c:v>
                </c:pt>
                <c:pt idx="66">
                  <c:v>315</c:v>
                </c:pt>
                <c:pt idx="67">
                  <c:v>292</c:v>
                </c:pt>
                <c:pt idx="68">
                  <c:v>296</c:v>
                </c:pt>
                <c:pt idx="69">
                  <c:v>322</c:v>
                </c:pt>
                <c:pt idx="70">
                  <c:v>261</c:v>
                </c:pt>
                <c:pt idx="71">
                  <c:v>323</c:v>
                </c:pt>
                <c:pt idx="72">
                  <c:v>308</c:v>
                </c:pt>
                <c:pt idx="73">
                  <c:v>288</c:v>
                </c:pt>
                <c:pt idx="74">
                  <c:v>351</c:v>
                </c:pt>
                <c:pt idx="75">
                  <c:v>217</c:v>
                </c:pt>
                <c:pt idx="76">
                  <c:v>358</c:v>
                </c:pt>
                <c:pt idx="77">
                  <c:v>148</c:v>
                </c:pt>
                <c:pt idx="78">
                  <c:v>348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C9B-40B6-B770-B2AEE06046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/>
        </c:sp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1066736"/>
        <c:crosses val="autoZero"/>
        <c:crossBetween val="midCat"/>
      </c:valAx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SA2#67_on'!$AK$1:$DN$1</c:f>
              <c:strCache>
                <c:ptCount val="82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</c:strCache>
            </c:strRef>
          </c:cat>
          <c:val>
            <c:numRef>
              <c:f>'Results SA2#67_on'!$AK$2:$DN$2</c:f>
              <c:numCache>
                <c:formatCode>0</c:formatCode>
                <c:ptCount val="82"/>
                <c:pt idx="0">
                  <c:v>134</c:v>
                </c:pt>
                <c:pt idx="1">
                  <c:v>123</c:v>
                </c:pt>
                <c:pt idx="2">
                  <c:v>56</c:v>
                </c:pt>
                <c:pt idx="3">
                  <c:v>145</c:v>
                </c:pt>
                <c:pt idx="4">
                  <c:v>150</c:v>
                </c:pt>
                <c:pt idx="5">
                  <c:v>130</c:v>
                </c:pt>
                <c:pt idx="6">
                  <c:v>212</c:v>
                </c:pt>
                <c:pt idx="7">
                  <c:v>198</c:v>
                </c:pt>
                <c:pt idx="8">
                  <c:v>162</c:v>
                </c:pt>
                <c:pt idx="9">
                  <c:v>162</c:v>
                </c:pt>
                <c:pt idx="10">
                  <c:v>168</c:v>
                </c:pt>
                <c:pt idx="11">
                  <c:v>161</c:v>
                </c:pt>
                <c:pt idx="12">
                  <c:v>61</c:v>
                </c:pt>
                <c:pt idx="13">
                  <c:v>151</c:v>
                </c:pt>
                <c:pt idx="14">
                  <c:v>175</c:v>
                </c:pt>
                <c:pt idx="15">
                  <c:v>180</c:v>
                </c:pt>
                <c:pt idx="16">
                  <c:v>87</c:v>
                </c:pt>
                <c:pt idx="17">
                  <c:v>86</c:v>
                </c:pt>
                <c:pt idx="18">
                  <c:v>224</c:v>
                </c:pt>
                <c:pt idx="19">
                  <c:v>278</c:v>
                </c:pt>
                <c:pt idx="20">
                  <c:v>317</c:v>
                </c:pt>
                <c:pt idx="21">
                  <c:v>158</c:v>
                </c:pt>
                <c:pt idx="22">
                  <c:v>210</c:v>
                </c:pt>
                <c:pt idx="23" formatCode="General">
                  <c:v>151</c:v>
                </c:pt>
                <c:pt idx="24" formatCode="General">
                  <c:v>224</c:v>
                </c:pt>
                <c:pt idx="25" formatCode="General">
                  <c:v>269</c:v>
                </c:pt>
                <c:pt idx="26" formatCode="General">
                  <c:v>264</c:v>
                </c:pt>
                <c:pt idx="27" formatCode="General">
                  <c:v>311</c:v>
                </c:pt>
                <c:pt idx="28" formatCode="General">
                  <c:v>368</c:v>
                </c:pt>
                <c:pt idx="29" formatCode="General">
                  <c:v>67</c:v>
                </c:pt>
                <c:pt idx="30" formatCode="General">
                  <c:v>414</c:v>
                </c:pt>
                <c:pt idx="31" formatCode="General">
                  <c:v>467</c:v>
                </c:pt>
                <c:pt idx="32" formatCode="General">
                  <c:v>399</c:v>
                </c:pt>
                <c:pt idx="33" formatCode="General">
                  <c:v>516</c:v>
                </c:pt>
                <c:pt idx="34" formatCode="General">
                  <c:v>483</c:v>
                </c:pt>
                <c:pt idx="35" formatCode="General">
                  <c:v>434</c:v>
                </c:pt>
                <c:pt idx="36" formatCode="General">
                  <c:v>364</c:v>
                </c:pt>
                <c:pt idx="37" formatCode="General">
                  <c:v>423</c:v>
                </c:pt>
                <c:pt idx="38" formatCode="General">
                  <c:v>427</c:v>
                </c:pt>
                <c:pt idx="39" formatCode="General">
                  <c:v>503</c:v>
                </c:pt>
                <c:pt idx="40" formatCode="General">
                  <c:v>407</c:v>
                </c:pt>
                <c:pt idx="41" formatCode="General">
                  <c:v>432</c:v>
                </c:pt>
                <c:pt idx="42" formatCode="General">
                  <c:v>417</c:v>
                </c:pt>
                <c:pt idx="43" formatCode="General">
                  <c:v>561</c:v>
                </c:pt>
                <c:pt idx="44" formatCode="General">
                  <c:v>446</c:v>
                </c:pt>
                <c:pt idx="45" formatCode="General">
                  <c:v>508</c:v>
                </c:pt>
                <c:pt idx="46" formatCode="General">
                  <c:v>480</c:v>
                </c:pt>
                <c:pt idx="47" formatCode="General">
                  <c:v>406</c:v>
                </c:pt>
                <c:pt idx="48" formatCode="General">
                  <c:v>237</c:v>
                </c:pt>
                <c:pt idx="49" formatCode="General">
                  <c:v>318</c:v>
                </c:pt>
                <c:pt idx="50" formatCode="General">
                  <c:v>529</c:v>
                </c:pt>
                <c:pt idx="51" formatCode="General">
                  <c:v>730</c:v>
                </c:pt>
                <c:pt idx="52" formatCode="General">
                  <c:v>679</c:v>
                </c:pt>
                <c:pt idx="53" formatCode="General">
                  <c:v>494</c:v>
                </c:pt>
                <c:pt idx="54" formatCode="General">
                  <c:v>591</c:v>
                </c:pt>
                <c:pt idx="55" formatCode="General">
                  <c:v>409</c:v>
                </c:pt>
                <c:pt idx="56" formatCode="General">
                  <c:v>598</c:v>
                </c:pt>
                <c:pt idx="57" formatCode="General">
                  <c:v>760</c:v>
                </c:pt>
                <c:pt idx="58" formatCode="General">
                  <c:v>322</c:v>
                </c:pt>
                <c:pt idx="59" formatCode="General">
                  <c:v>368</c:v>
                </c:pt>
                <c:pt idx="60" formatCode="General">
                  <c:v>805</c:v>
                </c:pt>
                <c:pt idx="61" formatCode="General">
                  <c:v>657</c:v>
                </c:pt>
                <c:pt idx="62" formatCode="General">
                  <c:v>753</c:v>
                </c:pt>
                <c:pt idx="63" formatCode="General">
                  <c:v>877</c:v>
                </c:pt>
                <c:pt idx="64" formatCode="General">
                  <c:v>711</c:v>
                </c:pt>
                <c:pt idx="65" formatCode="General">
                  <c:v>413</c:v>
                </c:pt>
                <c:pt idx="66" formatCode="General">
                  <c:v>561</c:v>
                </c:pt>
                <c:pt idx="67" formatCode="General">
                  <c:v>474</c:v>
                </c:pt>
                <c:pt idx="68" formatCode="General">
                  <c:v>528</c:v>
                </c:pt>
                <c:pt idx="69" formatCode="General">
                  <c:v>502</c:v>
                </c:pt>
                <c:pt idx="70" formatCode="General">
                  <c:v>387</c:v>
                </c:pt>
                <c:pt idx="71" formatCode="General">
                  <c:v>381</c:v>
                </c:pt>
                <c:pt idx="72" formatCode="General">
                  <c:v>415</c:v>
                </c:pt>
                <c:pt idx="73" formatCode="General">
                  <c:v>569</c:v>
                </c:pt>
                <c:pt idx="74" formatCode="General">
                  <c:v>435</c:v>
                </c:pt>
                <c:pt idx="75" formatCode="General">
                  <c:v>414</c:v>
                </c:pt>
                <c:pt idx="76" formatCode="General">
                  <c:v>229</c:v>
                </c:pt>
                <c:pt idx="77" formatCode="General">
                  <c:v>449</c:v>
                </c:pt>
                <c:pt idx="78" formatCode="General">
                  <c:v>300</c:v>
                </c:pt>
                <c:pt idx="79" formatCode="General">
                  <c:v>286</c:v>
                </c:pt>
                <c:pt idx="80" formatCode="General">
                  <c:v>386</c:v>
                </c:pt>
                <c:pt idx="81" formatCode="General">
                  <c:v>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C38-42A2-BDCF-B153DA4D6364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SA2#67_on'!$AK$1:$DN$1</c:f>
              <c:strCache>
                <c:ptCount val="82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</c:strCache>
            </c:strRef>
          </c:cat>
          <c:val>
            <c:numRef>
              <c:f>'Results SA2#67_on'!$AK$3:$DN$3</c:f>
              <c:numCache>
                <c:formatCode>0</c:formatCode>
                <c:ptCount val="82"/>
                <c:pt idx="0">
                  <c:v>117</c:v>
                </c:pt>
                <c:pt idx="1">
                  <c:v>23</c:v>
                </c:pt>
                <c:pt idx="2">
                  <c:v>3</c:v>
                </c:pt>
                <c:pt idx="3">
                  <c:v>49</c:v>
                </c:pt>
                <c:pt idx="4">
                  <c:v>63</c:v>
                </c:pt>
                <c:pt idx="5">
                  <c:v>72</c:v>
                </c:pt>
                <c:pt idx="6">
                  <c:v>70</c:v>
                </c:pt>
                <c:pt idx="7">
                  <c:v>66</c:v>
                </c:pt>
                <c:pt idx="8">
                  <c:v>73</c:v>
                </c:pt>
                <c:pt idx="9">
                  <c:v>74</c:v>
                </c:pt>
                <c:pt idx="10">
                  <c:v>65</c:v>
                </c:pt>
                <c:pt idx="11">
                  <c:v>27</c:v>
                </c:pt>
                <c:pt idx="12">
                  <c:v>34</c:v>
                </c:pt>
                <c:pt idx="13">
                  <c:v>145</c:v>
                </c:pt>
                <c:pt idx="14">
                  <c:v>112</c:v>
                </c:pt>
                <c:pt idx="15">
                  <c:v>120</c:v>
                </c:pt>
                <c:pt idx="16">
                  <c:v>35</c:v>
                </c:pt>
                <c:pt idx="17">
                  <c:v>120</c:v>
                </c:pt>
                <c:pt idx="18">
                  <c:v>90</c:v>
                </c:pt>
                <c:pt idx="19">
                  <c:v>53</c:v>
                </c:pt>
                <c:pt idx="20">
                  <c:v>52</c:v>
                </c:pt>
                <c:pt idx="21">
                  <c:v>166</c:v>
                </c:pt>
                <c:pt idx="22">
                  <c:v>108</c:v>
                </c:pt>
                <c:pt idx="23" formatCode="General">
                  <c:v>122</c:v>
                </c:pt>
                <c:pt idx="24" formatCode="General">
                  <c:v>178</c:v>
                </c:pt>
                <c:pt idx="25" formatCode="General">
                  <c:v>254</c:v>
                </c:pt>
                <c:pt idx="26" formatCode="General">
                  <c:v>254</c:v>
                </c:pt>
                <c:pt idx="27" formatCode="General">
                  <c:v>188</c:v>
                </c:pt>
                <c:pt idx="28" formatCode="General">
                  <c:v>200</c:v>
                </c:pt>
                <c:pt idx="29" formatCode="General">
                  <c:v>2</c:v>
                </c:pt>
                <c:pt idx="30" formatCode="General">
                  <c:v>148</c:v>
                </c:pt>
                <c:pt idx="31" formatCode="General">
                  <c:v>85</c:v>
                </c:pt>
                <c:pt idx="32" formatCode="General">
                  <c:v>176</c:v>
                </c:pt>
                <c:pt idx="33" formatCode="General">
                  <c:v>154</c:v>
                </c:pt>
                <c:pt idx="34" formatCode="General">
                  <c:v>186</c:v>
                </c:pt>
                <c:pt idx="35" formatCode="General">
                  <c:v>189</c:v>
                </c:pt>
                <c:pt idx="36" formatCode="General">
                  <c:v>170</c:v>
                </c:pt>
                <c:pt idx="37" formatCode="General">
                  <c:v>185</c:v>
                </c:pt>
                <c:pt idx="38" formatCode="General">
                  <c:v>188</c:v>
                </c:pt>
                <c:pt idx="39" formatCode="General">
                  <c:v>160</c:v>
                </c:pt>
                <c:pt idx="40" formatCode="General">
                  <c:v>133</c:v>
                </c:pt>
                <c:pt idx="41" formatCode="General">
                  <c:v>193</c:v>
                </c:pt>
                <c:pt idx="42" formatCode="General">
                  <c:v>274</c:v>
                </c:pt>
                <c:pt idx="43" formatCode="General">
                  <c:v>154</c:v>
                </c:pt>
                <c:pt idx="44" formatCode="General">
                  <c:v>265</c:v>
                </c:pt>
                <c:pt idx="45" formatCode="General">
                  <c:v>473</c:v>
                </c:pt>
                <c:pt idx="46" formatCode="General">
                  <c:v>351</c:v>
                </c:pt>
                <c:pt idx="47" formatCode="General">
                  <c:v>249</c:v>
                </c:pt>
                <c:pt idx="48" formatCode="General">
                  <c:v>71</c:v>
                </c:pt>
                <c:pt idx="49" formatCode="General">
                  <c:v>33</c:v>
                </c:pt>
                <c:pt idx="50" formatCode="General">
                  <c:v>43</c:v>
                </c:pt>
                <c:pt idx="51" formatCode="General">
                  <c:v>94</c:v>
                </c:pt>
                <c:pt idx="52" formatCode="General">
                  <c:v>66</c:v>
                </c:pt>
                <c:pt idx="53" formatCode="General">
                  <c:v>65</c:v>
                </c:pt>
                <c:pt idx="54" formatCode="General">
                  <c:v>119</c:v>
                </c:pt>
                <c:pt idx="55" formatCode="General">
                  <c:v>98</c:v>
                </c:pt>
                <c:pt idx="56" formatCode="General">
                  <c:v>105</c:v>
                </c:pt>
                <c:pt idx="57" formatCode="General">
                  <c:v>83</c:v>
                </c:pt>
                <c:pt idx="58" formatCode="General">
                  <c:v>102</c:v>
                </c:pt>
                <c:pt idx="59" formatCode="General">
                  <c:v>82</c:v>
                </c:pt>
                <c:pt idx="60" formatCode="General">
                  <c:v>175</c:v>
                </c:pt>
                <c:pt idx="61" formatCode="General">
                  <c:v>189</c:v>
                </c:pt>
                <c:pt idx="62" formatCode="General">
                  <c:v>148</c:v>
                </c:pt>
                <c:pt idx="63" formatCode="General">
                  <c:v>311</c:v>
                </c:pt>
                <c:pt idx="64" formatCode="General">
                  <c:v>189</c:v>
                </c:pt>
                <c:pt idx="65" formatCode="General">
                  <c:v>53</c:v>
                </c:pt>
                <c:pt idx="66" formatCode="General">
                  <c:v>409</c:v>
                </c:pt>
                <c:pt idx="67" formatCode="General">
                  <c:v>375</c:v>
                </c:pt>
                <c:pt idx="68" formatCode="General">
                  <c:v>486</c:v>
                </c:pt>
                <c:pt idx="69" formatCode="General">
                  <c:v>441</c:v>
                </c:pt>
                <c:pt idx="70" formatCode="General">
                  <c:v>528</c:v>
                </c:pt>
                <c:pt idx="71" formatCode="General">
                  <c:v>592</c:v>
                </c:pt>
                <c:pt idx="72" formatCode="General">
                  <c:v>724</c:v>
                </c:pt>
                <c:pt idx="73" formatCode="General">
                  <c:v>442</c:v>
                </c:pt>
                <c:pt idx="74" formatCode="General">
                  <c:v>542</c:v>
                </c:pt>
                <c:pt idx="75" formatCode="General">
                  <c:v>583</c:v>
                </c:pt>
                <c:pt idx="76" formatCode="General">
                  <c:v>685</c:v>
                </c:pt>
                <c:pt idx="77" formatCode="General">
                  <c:v>680</c:v>
                </c:pt>
                <c:pt idx="78" formatCode="General">
                  <c:v>537</c:v>
                </c:pt>
                <c:pt idx="79" formatCode="General">
                  <c:v>630</c:v>
                </c:pt>
                <c:pt idx="80" formatCode="General">
                  <c:v>330</c:v>
                </c:pt>
                <c:pt idx="81" formatCode="General">
                  <c:v>344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C38-42A2-BDCF-B153DA4D6364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SA2#67_on'!$AK$1:$DN$1</c:f>
              <c:strCache>
                <c:ptCount val="82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</c:strCache>
            </c:strRef>
          </c:cat>
          <c:val>
            <c:numRef>
              <c:f>'Results SA2#67_on'!$AK$4:$DN$4</c:f>
              <c:numCache>
                <c:formatCode>0</c:formatCode>
                <c:ptCount val="82"/>
                <c:pt idx="0">
                  <c:v>172</c:v>
                </c:pt>
                <c:pt idx="1">
                  <c:v>141</c:v>
                </c:pt>
                <c:pt idx="2">
                  <c:v>62</c:v>
                </c:pt>
                <c:pt idx="3">
                  <c:v>95</c:v>
                </c:pt>
                <c:pt idx="4">
                  <c:v>137</c:v>
                </c:pt>
                <c:pt idx="5">
                  <c:v>143</c:v>
                </c:pt>
                <c:pt idx="6">
                  <c:v>143</c:v>
                </c:pt>
                <c:pt idx="7">
                  <c:v>143</c:v>
                </c:pt>
                <c:pt idx="8">
                  <c:v>141</c:v>
                </c:pt>
                <c:pt idx="9">
                  <c:v>120</c:v>
                </c:pt>
                <c:pt idx="10">
                  <c:v>77</c:v>
                </c:pt>
                <c:pt idx="11">
                  <c:v>65</c:v>
                </c:pt>
                <c:pt idx="12">
                  <c:v>38</c:v>
                </c:pt>
                <c:pt idx="13">
                  <c:v>103</c:v>
                </c:pt>
                <c:pt idx="14">
                  <c:v>78</c:v>
                </c:pt>
                <c:pt idx="15">
                  <c:v>124</c:v>
                </c:pt>
                <c:pt idx="16">
                  <c:v>43</c:v>
                </c:pt>
                <c:pt idx="17">
                  <c:v>112</c:v>
                </c:pt>
                <c:pt idx="18">
                  <c:v>137</c:v>
                </c:pt>
                <c:pt idx="19">
                  <c:v>119</c:v>
                </c:pt>
                <c:pt idx="20">
                  <c:v>131</c:v>
                </c:pt>
                <c:pt idx="21">
                  <c:v>70</c:v>
                </c:pt>
                <c:pt idx="22">
                  <c:v>97</c:v>
                </c:pt>
                <c:pt idx="23" formatCode="General">
                  <c:v>95</c:v>
                </c:pt>
                <c:pt idx="24" formatCode="General">
                  <c:v>101</c:v>
                </c:pt>
                <c:pt idx="25" formatCode="General">
                  <c:v>138</c:v>
                </c:pt>
                <c:pt idx="26" formatCode="General">
                  <c:v>142</c:v>
                </c:pt>
                <c:pt idx="27" formatCode="General">
                  <c:v>119</c:v>
                </c:pt>
                <c:pt idx="28" formatCode="General">
                  <c:v>109</c:v>
                </c:pt>
                <c:pt idx="29" formatCode="General">
                  <c:v>7</c:v>
                </c:pt>
                <c:pt idx="30" formatCode="General">
                  <c:v>163</c:v>
                </c:pt>
                <c:pt idx="31" formatCode="General">
                  <c:v>137</c:v>
                </c:pt>
                <c:pt idx="32" formatCode="General">
                  <c:v>142</c:v>
                </c:pt>
                <c:pt idx="33" formatCode="General">
                  <c:v>137</c:v>
                </c:pt>
                <c:pt idx="34" formatCode="General">
                  <c:v>132</c:v>
                </c:pt>
                <c:pt idx="35" formatCode="General">
                  <c:v>183</c:v>
                </c:pt>
                <c:pt idx="36" formatCode="General">
                  <c:v>113</c:v>
                </c:pt>
                <c:pt idx="37" formatCode="General">
                  <c:v>90</c:v>
                </c:pt>
                <c:pt idx="38" formatCode="General">
                  <c:v>132</c:v>
                </c:pt>
                <c:pt idx="39" formatCode="General">
                  <c:v>158</c:v>
                </c:pt>
                <c:pt idx="40" formatCode="General">
                  <c:v>124</c:v>
                </c:pt>
                <c:pt idx="41" formatCode="General">
                  <c:v>138</c:v>
                </c:pt>
                <c:pt idx="42" formatCode="General">
                  <c:v>216</c:v>
                </c:pt>
                <c:pt idx="43" formatCode="General">
                  <c:v>198</c:v>
                </c:pt>
                <c:pt idx="44" formatCode="General">
                  <c:v>181</c:v>
                </c:pt>
                <c:pt idx="45" formatCode="General">
                  <c:v>177</c:v>
                </c:pt>
                <c:pt idx="46" formatCode="General">
                  <c:v>187</c:v>
                </c:pt>
                <c:pt idx="47" formatCode="General">
                  <c:v>169</c:v>
                </c:pt>
                <c:pt idx="48" formatCode="General">
                  <c:v>202</c:v>
                </c:pt>
                <c:pt idx="49" formatCode="General">
                  <c:v>196</c:v>
                </c:pt>
                <c:pt idx="50" formatCode="General">
                  <c:v>202</c:v>
                </c:pt>
                <c:pt idx="51" formatCode="General">
                  <c:v>255</c:v>
                </c:pt>
                <c:pt idx="52" formatCode="General">
                  <c:v>217</c:v>
                </c:pt>
                <c:pt idx="53" formatCode="General">
                  <c:v>213</c:v>
                </c:pt>
                <c:pt idx="54" formatCode="General">
                  <c:v>290</c:v>
                </c:pt>
                <c:pt idx="55" formatCode="General">
                  <c:v>235</c:v>
                </c:pt>
                <c:pt idx="56" formatCode="General">
                  <c:v>334</c:v>
                </c:pt>
                <c:pt idx="57" formatCode="General">
                  <c:v>398</c:v>
                </c:pt>
                <c:pt idx="58" formatCode="General">
                  <c:v>197</c:v>
                </c:pt>
                <c:pt idx="59" formatCode="General">
                  <c:v>295</c:v>
                </c:pt>
                <c:pt idx="60" formatCode="General">
                  <c:v>253</c:v>
                </c:pt>
                <c:pt idx="61" formatCode="General">
                  <c:v>180</c:v>
                </c:pt>
                <c:pt idx="62" formatCode="General">
                  <c:v>181</c:v>
                </c:pt>
                <c:pt idx="63" formatCode="General">
                  <c:v>370</c:v>
                </c:pt>
                <c:pt idx="64" formatCode="General">
                  <c:v>178</c:v>
                </c:pt>
                <c:pt idx="65" formatCode="General">
                  <c:v>111</c:v>
                </c:pt>
                <c:pt idx="66" formatCode="General">
                  <c:v>226</c:v>
                </c:pt>
                <c:pt idx="67" formatCode="General">
                  <c:v>106</c:v>
                </c:pt>
                <c:pt idx="68" formatCode="General">
                  <c:v>313</c:v>
                </c:pt>
                <c:pt idx="69" formatCode="General">
                  <c:v>145</c:v>
                </c:pt>
                <c:pt idx="70" formatCode="General">
                  <c:v>180</c:v>
                </c:pt>
                <c:pt idx="71" formatCode="General">
                  <c:v>163</c:v>
                </c:pt>
                <c:pt idx="72" formatCode="General">
                  <c:v>117</c:v>
                </c:pt>
                <c:pt idx="73" formatCode="General">
                  <c:v>267</c:v>
                </c:pt>
                <c:pt idx="74" formatCode="General">
                  <c:v>130</c:v>
                </c:pt>
                <c:pt idx="75" formatCode="General">
                  <c:v>109</c:v>
                </c:pt>
                <c:pt idx="76" formatCode="General">
                  <c:v>119</c:v>
                </c:pt>
                <c:pt idx="77" formatCode="General">
                  <c:v>134</c:v>
                </c:pt>
                <c:pt idx="78" formatCode="General">
                  <c:v>109</c:v>
                </c:pt>
                <c:pt idx="79" formatCode="General">
                  <c:v>151</c:v>
                </c:pt>
                <c:pt idx="80" formatCode="General">
                  <c:v>262</c:v>
                </c:pt>
                <c:pt idx="81" formatCode="General">
                  <c:v>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38-42A2-BDCF-B153DA4D63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'Rel-15_Rel-19 CRs'!$A$4</c:f>
              <c:strCache>
                <c:ptCount val="1"/>
                <c:pt idx="0">
                  <c:v>Rel-15 PCR/draftCR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CRs'!$B$4:$BK$4</c:f>
              <c:numCache>
                <c:formatCode>General</c:formatCode>
                <c:ptCount val="62"/>
                <c:pt idx="3">
                  <c:v>63</c:v>
                </c:pt>
                <c:pt idx="4">
                  <c:v>126</c:v>
                </c:pt>
                <c:pt idx="5">
                  <c:v>117</c:v>
                </c:pt>
                <c:pt idx="6">
                  <c:v>121</c:v>
                </c:pt>
                <c:pt idx="7">
                  <c:v>171</c:v>
                </c:pt>
                <c:pt idx="8">
                  <c:v>214</c:v>
                </c:pt>
                <c:pt idx="9">
                  <c:v>62</c:v>
                </c:pt>
                <c:pt idx="10">
                  <c:v>287</c:v>
                </c:pt>
                <c:pt idx="11">
                  <c:v>328</c:v>
                </c:pt>
                <c:pt idx="12">
                  <c:v>182</c:v>
                </c:pt>
                <c:pt idx="13">
                  <c:v>4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AD-4901-BE3C-C82B451FF4B9}"/>
            </c:ext>
          </c:extLst>
        </c:ser>
        <c:ser>
          <c:idx val="1"/>
          <c:order val="1"/>
          <c:tx>
            <c:strRef>
              <c:f>'Rel-15_Rel-19 CRs'!$A$5</c:f>
              <c:strCache>
                <c:ptCount val="1"/>
                <c:pt idx="0">
                  <c:v>Rel-15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CRs'!$B$5:$BK$5</c:f>
              <c:numCache>
                <c:formatCode>General</c:formatCode>
                <c:ptCount val="62"/>
                <c:pt idx="7">
                  <c:v>19</c:v>
                </c:pt>
                <c:pt idx="8">
                  <c:v>19</c:v>
                </c:pt>
                <c:pt idx="10">
                  <c:v>27</c:v>
                </c:pt>
                <c:pt idx="11">
                  <c:v>27</c:v>
                </c:pt>
                <c:pt idx="12">
                  <c:v>12</c:v>
                </c:pt>
                <c:pt idx="13">
                  <c:v>351</c:v>
                </c:pt>
                <c:pt idx="14">
                  <c:v>201</c:v>
                </c:pt>
                <c:pt idx="15">
                  <c:v>213</c:v>
                </c:pt>
                <c:pt idx="16">
                  <c:v>119</c:v>
                </c:pt>
                <c:pt idx="17">
                  <c:v>159</c:v>
                </c:pt>
                <c:pt idx="18">
                  <c:v>100</c:v>
                </c:pt>
                <c:pt idx="19">
                  <c:v>102</c:v>
                </c:pt>
                <c:pt idx="20">
                  <c:v>78</c:v>
                </c:pt>
                <c:pt idx="21">
                  <c:v>74</c:v>
                </c:pt>
                <c:pt idx="22">
                  <c:v>50</c:v>
                </c:pt>
                <c:pt idx="23">
                  <c:v>40</c:v>
                </c:pt>
                <c:pt idx="24">
                  <c:v>17</c:v>
                </c:pt>
                <c:pt idx="25">
                  <c:v>6</c:v>
                </c:pt>
                <c:pt idx="26">
                  <c:v>10</c:v>
                </c:pt>
                <c:pt idx="27">
                  <c:v>3</c:v>
                </c:pt>
                <c:pt idx="28">
                  <c:v>4</c:v>
                </c:pt>
                <c:pt idx="29">
                  <c:v>6</c:v>
                </c:pt>
                <c:pt idx="30">
                  <c:v>2</c:v>
                </c:pt>
                <c:pt idx="31">
                  <c:v>5</c:v>
                </c:pt>
                <c:pt idx="32">
                  <c:v>6</c:v>
                </c:pt>
                <c:pt idx="33">
                  <c:v>0</c:v>
                </c:pt>
                <c:pt idx="34">
                  <c:v>3</c:v>
                </c:pt>
                <c:pt idx="35">
                  <c:v>2</c:v>
                </c:pt>
                <c:pt idx="36">
                  <c:v>1</c:v>
                </c:pt>
                <c:pt idx="37">
                  <c:v>2</c:v>
                </c:pt>
                <c:pt idx="38">
                  <c:v>0</c:v>
                </c:pt>
                <c:pt idx="39">
                  <c:v>0</c:v>
                </c:pt>
                <c:pt idx="40">
                  <c:v>1</c:v>
                </c:pt>
                <c:pt idx="41">
                  <c:v>0</c:v>
                </c:pt>
                <c:pt idx="42">
                  <c:v>1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1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AAD-4901-BE3C-C82B451FF4B9}"/>
            </c:ext>
          </c:extLst>
        </c:ser>
        <c:ser>
          <c:idx val="2"/>
          <c:order val="2"/>
          <c:tx>
            <c:strRef>
              <c:f>'Rel-15_Rel-19 CRs'!$A$6</c:f>
              <c:strCache>
                <c:ptCount val="1"/>
                <c:pt idx="0">
                  <c:v>Rel-16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CRs'!$B$6:$BK$6</c:f>
              <c:numCache>
                <c:formatCode>General</c:formatCode>
                <c:ptCount val="62"/>
                <c:pt idx="12">
                  <c:v>43</c:v>
                </c:pt>
                <c:pt idx="13">
                  <c:v>80</c:v>
                </c:pt>
                <c:pt idx="14">
                  <c:v>170</c:v>
                </c:pt>
                <c:pt idx="15">
                  <c:v>147</c:v>
                </c:pt>
                <c:pt idx="16">
                  <c:v>181</c:v>
                </c:pt>
                <c:pt idx="17">
                  <c:v>171</c:v>
                </c:pt>
                <c:pt idx="18">
                  <c:v>207</c:v>
                </c:pt>
                <c:pt idx="19">
                  <c:v>250</c:v>
                </c:pt>
                <c:pt idx="20">
                  <c:v>88</c:v>
                </c:pt>
                <c:pt idx="21">
                  <c:v>87</c:v>
                </c:pt>
                <c:pt idx="22">
                  <c:v>71</c:v>
                </c:pt>
                <c:pt idx="23">
                  <c:v>103</c:v>
                </c:pt>
                <c:pt idx="24">
                  <c:v>26</c:v>
                </c:pt>
                <c:pt idx="25">
                  <c:v>39</c:v>
                </c:pt>
                <c:pt idx="26">
                  <c:v>30</c:v>
                </c:pt>
                <c:pt idx="27">
                  <c:v>21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AAD-4901-BE3C-C82B451FF4B9}"/>
            </c:ext>
          </c:extLst>
        </c:ser>
        <c:ser>
          <c:idx val="3"/>
          <c:order val="3"/>
          <c:tx>
            <c:strRef>
              <c:f>'Rel-15_Rel-19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CRs'!$B$7:$BK$7</c:f>
              <c:numCache>
                <c:formatCode>General</c:formatCode>
                <c:ptCount val="62"/>
                <c:pt idx="17">
                  <c:v>2</c:v>
                </c:pt>
                <c:pt idx="19">
                  <c:v>3</c:v>
                </c:pt>
                <c:pt idx="20">
                  <c:v>66</c:v>
                </c:pt>
                <c:pt idx="21">
                  <c:v>133</c:v>
                </c:pt>
                <c:pt idx="22">
                  <c:v>117</c:v>
                </c:pt>
                <c:pt idx="23">
                  <c:v>233</c:v>
                </c:pt>
                <c:pt idx="24">
                  <c:v>279</c:v>
                </c:pt>
                <c:pt idx="25">
                  <c:v>205</c:v>
                </c:pt>
                <c:pt idx="26">
                  <c:v>260</c:v>
                </c:pt>
                <c:pt idx="27">
                  <c:v>174</c:v>
                </c:pt>
                <c:pt idx="28">
                  <c:v>197</c:v>
                </c:pt>
                <c:pt idx="29">
                  <c:v>248</c:v>
                </c:pt>
                <c:pt idx="30">
                  <c:v>31</c:v>
                </c:pt>
                <c:pt idx="31">
                  <c:v>123</c:v>
                </c:pt>
                <c:pt idx="32">
                  <c:v>79</c:v>
                </c:pt>
                <c:pt idx="33">
                  <c:v>9</c:v>
                </c:pt>
                <c:pt idx="34">
                  <c:v>74</c:v>
                </c:pt>
                <c:pt idx="35">
                  <c:v>8</c:v>
                </c:pt>
                <c:pt idx="36">
                  <c:v>29</c:v>
                </c:pt>
                <c:pt idx="37">
                  <c:v>38</c:v>
                </c:pt>
                <c:pt idx="38">
                  <c:v>0</c:v>
                </c:pt>
                <c:pt idx="39">
                  <c:v>31</c:v>
                </c:pt>
                <c:pt idx="40">
                  <c:v>17</c:v>
                </c:pt>
                <c:pt idx="41">
                  <c:v>1</c:v>
                </c:pt>
                <c:pt idx="42">
                  <c:v>13</c:v>
                </c:pt>
                <c:pt idx="43">
                  <c:v>8</c:v>
                </c:pt>
                <c:pt idx="44">
                  <c:v>2</c:v>
                </c:pt>
                <c:pt idx="45">
                  <c:v>1</c:v>
                </c:pt>
                <c:pt idx="46">
                  <c:v>3</c:v>
                </c:pt>
                <c:pt idx="47">
                  <c:v>1</c:v>
                </c:pt>
                <c:pt idx="48">
                  <c:v>2</c:v>
                </c:pt>
                <c:pt idx="49">
                  <c:v>2</c:v>
                </c:pt>
                <c:pt idx="50">
                  <c:v>3</c:v>
                </c:pt>
                <c:pt idx="51">
                  <c:v>1</c:v>
                </c:pt>
                <c:pt idx="52">
                  <c:v>2</c:v>
                </c:pt>
                <c:pt idx="53">
                  <c:v>0</c:v>
                </c:pt>
                <c:pt idx="54">
                  <c:v>3</c:v>
                </c:pt>
                <c:pt idx="55">
                  <c:v>1</c:v>
                </c:pt>
                <c:pt idx="56">
                  <c:v>0</c:v>
                </c:pt>
                <c:pt idx="57">
                  <c:v>0</c:v>
                </c:pt>
                <c:pt idx="58">
                  <c:v>1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AAD-4901-BE3C-C82B451FF4B9}"/>
            </c:ext>
          </c:extLst>
        </c:ser>
        <c:ser>
          <c:idx val="4"/>
          <c:order val="4"/>
          <c:tx>
            <c:strRef>
              <c:f>'Rel-15_Rel-19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CRs'!$B$8:$BK$8</c:f>
              <c:numCache>
                <c:formatCode>General</c:formatCode>
                <c:ptCount val="62"/>
                <c:pt idx="25">
                  <c:v>48</c:v>
                </c:pt>
                <c:pt idx="26">
                  <c:v>55</c:v>
                </c:pt>
                <c:pt idx="27">
                  <c:v>91</c:v>
                </c:pt>
                <c:pt idx="28">
                  <c:v>0</c:v>
                </c:pt>
                <c:pt idx="29">
                  <c:v>0</c:v>
                </c:pt>
                <c:pt idx="30">
                  <c:v>348</c:v>
                </c:pt>
                <c:pt idx="31">
                  <c:v>407</c:v>
                </c:pt>
                <c:pt idx="32">
                  <c:v>356</c:v>
                </c:pt>
                <c:pt idx="33">
                  <c:v>276</c:v>
                </c:pt>
                <c:pt idx="34">
                  <c:v>158</c:v>
                </c:pt>
                <c:pt idx="35">
                  <c:v>113</c:v>
                </c:pt>
                <c:pt idx="36">
                  <c:v>146</c:v>
                </c:pt>
                <c:pt idx="37">
                  <c:v>144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AD-4901-BE3C-C82B451FF4B9}"/>
            </c:ext>
          </c:extLst>
        </c:ser>
        <c:ser>
          <c:idx val="5"/>
          <c:order val="5"/>
          <c:tx>
            <c:strRef>
              <c:f>'Rel-15_Rel-19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CRs'!$B$9:$BK$9</c:f>
              <c:numCache>
                <c:formatCode>General</c:formatCode>
                <c:ptCount val="62"/>
                <c:pt idx="30">
                  <c:v>12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209</c:v>
                </c:pt>
                <c:pt idx="35">
                  <c:v>135</c:v>
                </c:pt>
                <c:pt idx="36">
                  <c:v>262</c:v>
                </c:pt>
                <c:pt idx="37">
                  <c:v>314</c:v>
                </c:pt>
                <c:pt idx="38">
                  <c:v>189</c:v>
                </c:pt>
                <c:pt idx="39">
                  <c:v>236</c:v>
                </c:pt>
                <c:pt idx="40">
                  <c:v>202</c:v>
                </c:pt>
                <c:pt idx="41">
                  <c:v>107</c:v>
                </c:pt>
                <c:pt idx="42">
                  <c:v>57</c:v>
                </c:pt>
                <c:pt idx="43">
                  <c:v>77</c:v>
                </c:pt>
                <c:pt idx="44">
                  <c:v>45</c:v>
                </c:pt>
                <c:pt idx="45">
                  <c:v>12</c:v>
                </c:pt>
                <c:pt idx="46">
                  <c:v>36</c:v>
                </c:pt>
                <c:pt idx="47">
                  <c:v>4</c:v>
                </c:pt>
                <c:pt idx="48">
                  <c:v>26</c:v>
                </c:pt>
                <c:pt idx="49">
                  <c:v>4</c:v>
                </c:pt>
                <c:pt idx="50">
                  <c:v>24</c:v>
                </c:pt>
                <c:pt idx="51">
                  <c:v>13</c:v>
                </c:pt>
                <c:pt idx="52">
                  <c:v>8</c:v>
                </c:pt>
                <c:pt idx="53">
                  <c:v>4</c:v>
                </c:pt>
                <c:pt idx="54">
                  <c:v>13</c:v>
                </c:pt>
                <c:pt idx="55">
                  <c:v>6</c:v>
                </c:pt>
                <c:pt idx="56">
                  <c:v>0</c:v>
                </c:pt>
                <c:pt idx="57">
                  <c:v>4</c:v>
                </c:pt>
                <c:pt idx="58">
                  <c:v>1</c:v>
                </c:pt>
                <c:pt idx="59">
                  <c:v>0</c:v>
                </c:pt>
                <c:pt idx="60">
                  <c:v>3</c:v>
                </c:pt>
                <c:pt idx="6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AAD-4901-BE3C-C82B451FF4B9}"/>
            </c:ext>
          </c:extLst>
        </c:ser>
        <c:ser>
          <c:idx val="8"/>
          <c:order val="6"/>
          <c:tx>
            <c:strRef>
              <c:f>'Rel-15_Rel-19 CRs'!$A$10</c:f>
              <c:strCache>
                <c:ptCount val="1"/>
                <c:pt idx="0">
                  <c:v>Rel-18 PCR/draftCR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CRs'!$B$10:$BK$10</c:f>
              <c:numCache>
                <c:formatCode>General</c:formatCode>
                <c:ptCount val="62"/>
                <c:pt idx="40">
                  <c:v>245</c:v>
                </c:pt>
                <c:pt idx="41">
                  <c:v>440</c:v>
                </c:pt>
                <c:pt idx="42">
                  <c:v>599</c:v>
                </c:pt>
                <c:pt idx="43">
                  <c:v>535</c:v>
                </c:pt>
                <c:pt idx="44">
                  <c:v>306</c:v>
                </c:pt>
                <c:pt idx="45">
                  <c:v>69</c:v>
                </c:pt>
                <c:pt idx="46">
                  <c:v>57</c:v>
                </c:pt>
                <c:pt idx="47">
                  <c:v>17</c:v>
                </c:pt>
                <c:pt idx="48">
                  <c:v>27</c:v>
                </c:pt>
                <c:pt idx="49">
                  <c:v>16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AAD-4901-BE3C-C82B451FF4B9}"/>
            </c:ext>
          </c:extLst>
        </c:ser>
        <c:ser>
          <c:idx val="6"/>
          <c:order val="7"/>
          <c:tx>
            <c:strRef>
              <c:f>'Rel-15_Rel-19 CRs'!$A$11</c:f>
              <c:strCache>
                <c:ptCount val="1"/>
                <c:pt idx="0">
                  <c:v>Rel-18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CRs'!$B$11:$BK$11</c:f>
              <c:numCache>
                <c:formatCode>General</c:formatCode>
                <c:ptCount val="62"/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25</c:v>
                </c:pt>
                <c:pt idx="45">
                  <c:v>83</c:v>
                </c:pt>
                <c:pt idx="46">
                  <c:v>240</c:v>
                </c:pt>
                <c:pt idx="47">
                  <c:v>215</c:v>
                </c:pt>
                <c:pt idx="48">
                  <c:v>290</c:v>
                </c:pt>
                <c:pt idx="49">
                  <c:v>272</c:v>
                </c:pt>
                <c:pt idx="50">
                  <c:v>226</c:v>
                </c:pt>
                <c:pt idx="51">
                  <c:v>184</c:v>
                </c:pt>
                <c:pt idx="52">
                  <c:v>198</c:v>
                </c:pt>
                <c:pt idx="53">
                  <c:v>208</c:v>
                </c:pt>
                <c:pt idx="54">
                  <c:v>118</c:v>
                </c:pt>
                <c:pt idx="55">
                  <c:v>75</c:v>
                </c:pt>
                <c:pt idx="56">
                  <c:v>21</c:v>
                </c:pt>
                <c:pt idx="57">
                  <c:v>88</c:v>
                </c:pt>
                <c:pt idx="58">
                  <c:v>41</c:v>
                </c:pt>
                <c:pt idx="59">
                  <c:v>2</c:v>
                </c:pt>
                <c:pt idx="60">
                  <c:v>37</c:v>
                </c:pt>
                <c:pt idx="6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AAD-4901-BE3C-C82B451FF4B9}"/>
            </c:ext>
          </c:extLst>
        </c:ser>
        <c:ser>
          <c:idx val="7"/>
          <c:order val="8"/>
          <c:tx>
            <c:strRef>
              <c:f>'Rel-15_Rel-19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CRs'!$B$12:$BK$12</c:f>
              <c:numCache>
                <c:formatCode>General</c:formatCode>
                <c:ptCount val="62"/>
                <c:pt idx="7">
                  <c:v>85</c:v>
                </c:pt>
                <c:pt idx="8">
                  <c:v>126</c:v>
                </c:pt>
                <c:pt idx="9">
                  <c:v>35</c:v>
                </c:pt>
                <c:pt idx="10">
                  <c:v>126</c:v>
                </c:pt>
                <c:pt idx="11">
                  <c:v>119</c:v>
                </c:pt>
                <c:pt idx="18">
                  <c:v>36</c:v>
                </c:pt>
                <c:pt idx="19">
                  <c:v>31</c:v>
                </c:pt>
                <c:pt idx="20">
                  <c:v>27</c:v>
                </c:pt>
                <c:pt idx="21">
                  <c:v>37</c:v>
                </c:pt>
                <c:pt idx="50">
                  <c:v>0</c:v>
                </c:pt>
                <c:pt idx="51">
                  <c:v>26</c:v>
                </c:pt>
                <c:pt idx="52">
                  <c:v>29</c:v>
                </c:pt>
                <c:pt idx="53">
                  <c:v>168</c:v>
                </c:pt>
                <c:pt idx="54">
                  <c:v>175</c:v>
                </c:pt>
                <c:pt idx="55">
                  <c:v>228</c:v>
                </c:pt>
                <c:pt idx="56">
                  <c:v>85</c:v>
                </c:pt>
                <c:pt idx="57">
                  <c:v>36</c:v>
                </c:pt>
                <c:pt idx="58">
                  <c:v>9</c:v>
                </c:pt>
                <c:pt idx="59">
                  <c:v>13</c:v>
                </c:pt>
                <c:pt idx="60">
                  <c:v>14</c:v>
                </c:pt>
                <c:pt idx="6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AAD-4901-BE3C-C82B451FF4B9}"/>
            </c:ext>
          </c:extLst>
        </c:ser>
        <c:ser>
          <c:idx val="9"/>
          <c:order val="9"/>
          <c:tx>
            <c:strRef>
              <c:f>'Rel-15_Rel-19 CRs'!$A$13</c:f>
              <c:strCache>
                <c:ptCount val="1"/>
                <c:pt idx="0">
                  <c:v>Rel-19 CR</c:v>
                </c:pt>
              </c:strCache>
            </c:strRef>
          </c:tx>
          <c:invertIfNegative val="0"/>
          <c:cat>
            <c:strRef>
              <c:f>'Rel-15_Rel-19 CRs'!$B$1:$BK$1</c:f>
              <c:strCache>
                <c:ptCount val="62"/>
                <c:pt idx="0">
                  <c:v>REL-14 FREEZE:  116-bis</c:v>
                </c:pt>
                <c:pt idx="1">
                  <c:v>117</c:v>
                </c:pt>
                <c:pt idx="2">
                  <c:v>118</c:v>
                </c:pt>
                <c:pt idx="3">
                  <c:v>118bis</c:v>
                </c:pt>
                <c:pt idx="4">
                  <c:v>119</c:v>
                </c:pt>
                <c:pt idx="5">
                  <c:v>120</c:v>
                </c:pt>
                <c:pt idx="6">
                  <c:v>121</c:v>
                </c:pt>
                <c:pt idx="7">
                  <c:v>122</c:v>
                </c:pt>
                <c:pt idx="8">
                  <c:v>122bis</c:v>
                </c:pt>
                <c:pt idx="9">
                  <c:v>122e</c:v>
                </c:pt>
                <c:pt idx="10">
                  <c:v>123</c:v>
                </c:pt>
                <c:pt idx="11">
                  <c:v>REL-15 FREEZE:  124</c:v>
                </c:pt>
                <c:pt idx="12">
                  <c:v>125</c:v>
                </c:pt>
                <c:pt idx="13">
                  <c:v>126</c:v>
                </c:pt>
                <c:pt idx="14">
                  <c:v>127</c:v>
                </c:pt>
                <c:pt idx="15">
                  <c:v>127bis</c:v>
                </c:pt>
                <c:pt idx="16">
                  <c:v>128</c:v>
                </c:pt>
                <c:pt idx="17">
                  <c:v>128bis</c:v>
                </c:pt>
                <c:pt idx="18">
                  <c:v>129</c:v>
                </c:pt>
                <c:pt idx="19">
                  <c:v>129bis</c:v>
                </c:pt>
                <c:pt idx="20">
                  <c:v>130</c:v>
                </c:pt>
                <c:pt idx="21">
                  <c:v>131</c:v>
                </c:pt>
                <c:pt idx="22">
                  <c:v>132</c:v>
                </c:pt>
                <c:pt idx="23">
                  <c:v>REL-16 FREEZE:  133 </c:v>
                </c:pt>
                <c:pt idx="24">
                  <c:v>134</c:v>
                </c:pt>
                <c:pt idx="25">
                  <c:v>135</c:v>
                </c:pt>
                <c:pt idx="26">
                  <c:v>136</c:v>
                </c:pt>
                <c:pt idx="27">
                  <c:v>136AH</c:v>
                </c:pt>
                <c:pt idx="28">
                  <c:v>137-e</c:v>
                </c:pt>
                <c:pt idx="29">
                  <c:v>138-e</c:v>
                </c:pt>
                <c:pt idx="30">
                  <c:v>139-e</c:v>
                </c:pt>
                <c:pt idx="31">
                  <c:v>140-e</c:v>
                </c:pt>
                <c:pt idx="32">
                  <c:v>141-e</c:v>
                </c:pt>
                <c:pt idx="33">
                  <c:v>142-e</c:v>
                </c:pt>
                <c:pt idx="34">
                  <c:v>143-e</c:v>
                </c:pt>
                <c:pt idx="35">
                  <c:v>144-e</c:v>
                </c:pt>
                <c:pt idx="36">
                  <c:v>REL-17 FREEZE:  145-e</c:v>
                </c:pt>
                <c:pt idx="37">
                  <c:v>146-e</c:v>
                </c:pt>
                <c:pt idx="38">
                  <c:v>147-e</c:v>
                </c:pt>
                <c:pt idx="39">
                  <c:v>148-e</c:v>
                </c:pt>
                <c:pt idx="40">
                  <c:v>149-e</c:v>
                </c:pt>
                <c:pt idx="41">
                  <c:v>150-e</c:v>
                </c:pt>
                <c:pt idx="42">
                  <c:v>151-e</c:v>
                </c:pt>
                <c:pt idx="43">
                  <c:v>152-e</c:v>
                </c:pt>
                <c:pt idx="44">
                  <c:v>153-e</c:v>
                </c:pt>
                <c:pt idx="45">
                  <c:v>154</c:v>
                </c:pt>
                <c:pt idx="46">
                  <c:v>154AH-e</c:v>
                </c:pt>
                <c:pt idx="47">
                  <c:v>155</c:v>
                </c:pt>
                <c:pt idx="48">
                  <c:v>156-e</c:v>
                </c:pt>
                <c:pt idx="49">
                  <c:v>157</c:v>
                </c:pt>
                <c:pt idx="50">
                  <c:v>158</c:v>
                </c:pt>
                <c:pt idx="51">
                  <c:v>159</c:v>
                </c:pt>
                <c:pt idx="52">
                  <c:v>160</c:v>
                </c:pt>
                <c:pt idx="53">
                  <c:v>160AH-e</c:v>
                </c:pt>
                <c:pt idx="54">
                  <c:v>161</c:v>
                </c:pt>
                <c:pt idx="55">
                  <c:v>162</c:v>
                </c:pt>
                <c:pt idx="56">
                  <c:v>163</c:v>
                </c:pt>
                <c:pt idx="57">
                  <c:v>164</c:v>
                </c:pt>
                <c:pt idx="58">
                  <c:v>165</c:v>
                </c:pt>
                <c:pt idx="59">
                  <c:v>166</c:v>
                </c:pt>
                <c:pt idx="60">
                  <c:v>166AH-e</c:v>
                </c:pt>
                <c:pt idx="61">
                  <c:v>167</c:v>
                </c:pt>
              </c:strCache>
            </c:strRef>
          </c:cat>
          <c:val>
            <c:numRef>
              <c:f>'Rel-15_Rel-19 CRs'!$B$13:$BK$13</c:f>
              <c:numCache>
                <c:formatCode>General</c:formatCode>
                <c:ptCount val="62"/>
                <c:pt idx="7">
                  <c:v>67</c:v>
                </c:pt>
                <c:pt idx="8">
                  <c:v>69</c:v>
                </c:pt>
                <c:pt idx="9">
                  <c:v>23</c:v>
                </c:pt>
                <c:pt idx="10">
                  <c:v>111</c:v>
                </c:pt>
                <c:pt idx="11">
                  <c:v>156</c:v>
                </c:pt>
                <c:pt idx="18">
                  <c:v>44</c:v>
                </c:pt>
                <c:pt idx="19">
                  <c:v>50</c:v>
                </c:pt>
                <c:pt idx="20">
                  <c:v>39</c:v>
                </c:pt>
                <c:pt idx="21">
                  <c:v>36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6</c:v>
                </c:pt>
                <c:pt idx="56">
                  <c:v>15</c:v>
                </c:pt>
                <c:pt idx="57">
                  <c:v>144</c:v>
                </c:pt>
                <c:pt idx="58">
                  <c:v>108</c:v>
                </c:pt>
                <c:pt idx="59">
                  <c:v>148</c:v>
                </c:pt>
                <c:pt idx="60">
                  <c:v>179</c:v>
                </c:pt>
                <c:pt idx="61">
                  <c:v>162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AAD-4901-BE3C-C82B451FF4B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7975497815453003E-2"/>
          <c:y val="7.7939822739548845E-2"/>
          <c:w val="0.13280510358649347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3/10/2025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3/10/2025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452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4F8F8004-EE6D-4444-9D12-A9FF92BB567F}" type="slidenum">
              <a:rPr lang="en-GB" altLang="en-US" sz="1200" smtClean="0">
                <a:latin typeface="Times New Roman" panose="02020603050405020304" pitchFamily="18" charset="0"/>
              </a:rPr>
              <a:pPr/>
              <a:t>13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8140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2D700CC1-74B8-458F-B091-905694295916}" type="slidenum">
              <a:rPr lang="en-GB" altLang="en-US" sz="1200" smtClean="0">
                <a:latin typeface="Times New Roman" panose="02020603050405020304" pitchFamily="18" charset="0"/>
              </a:rPr>
              <a:pPr/>
              <a:t>52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C46618D7-FCD2-4231-AAF7-C494F65C9EE5}" type="slidenum">
              <a:rPr lang="en-GB" altLang="en-US" sz="1200" smtClean="0">
                <a:latin typeface="Times New Roman" panose="02020603050405020304" pitchFamily="18" charset="0"/>
              </a:rPr>
              <a:pPr/>
              <a:t>53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649B4AC5-43D2-4416-849C-B53CA383B692}" type="slidenum">
              <a:rPr lang="en-GB" altLang="en-US" sz="1200" smtClean="0">
                <a:latin typeface="Times New Roman" panose="02020603050405020304" pitchFamily="18" charset="0"/>
              </a:rPr>
              <a:pPr/>
              <a:t>54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107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12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SP-25nnnn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350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SP-250071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06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10/03/2025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986.zip" TargetMode="External"/><Relationship Id="rId13" Type="http://schemas.openxmlformats.org/officeDocument/2006/relationships/hyperlink" Target="https://www.3gpp.org/ftp/Information/WI_Sheet/SP-240996.zip" TargetMode="External"/><Relationship Id="rId3" Type="http://schemas.openxmlformats.org/officeDocument/2006/relationships/hyperlink" Target="https://www.3gpp.org/ftp/Information/WI_Sheet/SP-241388.zip" TargetMode="External"/><Relationship Id="rId7" Type="http://schemas.openxmlformats.org/officeDocument/2006/relationships/hyperlink" Target="https://www.3gpp.org/ftp/Information/WI_Sheet/SP-231199.zip" TargetMode="External"/><Relationship Id="rId12" Type="http://schemas.openxmlformats.org/officeDocument/2006/relationships/hyperlink" Target="https://www.3gpp.org/ftp/Information/WI_Sheet/SP-231795.zip" TargetMode="External"/><Relationship Id="rId2" Type="http://schemas.openxmlformats.org/officeDocument/2006/relationships/hyperlink" Target="https://www.3gpp.org/ftp/Information/WI_Sheet/SP-231391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69.zip" TargetMode="External"/><Relationship Id="rId11" Type="http://schemas.openxmlformats.org/officeDocument/2006/relationships/hyperlink" Target="https://www.3gpp.org/ftp/Information/WI_Sheet/SP-240995.zip" TargetMode="External"/><Relationship Id="rId5" Type="http://schemas.openxmlformats.org/officeDocument/2006/relationships/hyperlink" Target="https://www.3gpp.org/ftp/Information/WI_Sheet/SP-231800.zip" TargetMode="External"/><Relationship Id="rId15" Type="http://schemas.openxmlformats.org/officeDocument/2006/relationships/image" Target="../media/image2.jpeg"/><Relationship Id="rId10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40991.zip" TargetMode="External"/><Relationship Id="rId9" Type="http://schemas.openxmlformats.org/officeDocument/2006/relationships/hyperlink" Target="https://www.3gpp.org/ftp/Information/WI_Sheet/SP-231671.zip" TargetMode="External"/><Relationship Id="rId14" Type="http://schemas.openxmlformats.org/officeDocument/2006/relationships/hyperlink" Target="https://www.3gpp.org/ftp/Information/WI_Sheet/SP-240962.zip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1797.zip" TargetMode="External"/><Relationship Id="rId13" Type="http://schemas.openxmlformats.org/officeDocument/2006/relationships/hyperlink" Target="https://www.3gpp.org/ftp/Information/WI_Sheet/SP-240989.zip" TargetMode="External"/><Relationship Id="rId18" Type="http://schemas.openxmlformats.org/officeDocument/2006/relationships/image" Target="../media/image2.jpeg"/><Relationship Id="rId3" Type="http://schemas.openxmlformats.org/officeDocument/2006/relationships/hyperlink" Target="https://www.3gpp.org/ftp/Information/WI_Sheet/SP-240467.zip" TargetMode="External"/><Relationship Id="rId7" Type="http://schemas.openxmlformats.org/officeDocument/2006/relationships/hyperlink" Target="https://www.3gpp.org/ftp/Information/WI_Sheet/SP-240997.zip" TargetMode="External"/><Relationship Id="rId12" Type="http://schemas.openxmlformats.org/officeDocument/2006/relationships/hyperlink" Target="https://www.3gpp.org/ftp/Information/WI_Sheet/SP-240493.zip" TargetMode="External"/><Relationship Id="rId17" Type="http://schemas.openxmlformats.org/officeDocument/2006/relationships/hyperlink" Target="https://www.3gpp.org/ftp/Information/WI_Sheet/SP-231197.zip" TargetMode="External"/><Relationship Id="rId2" Type="http://schemas.openxmlformats.org/officeDocument/2006/relationships/hyperlink" Target="https://www.3gpp.org/ftp/Information/WI_Sheet/SP-240994.zip" TargetMode="External"/><Relationship Id="rId16" Type="http://schemas.openxmlformats.org/officeDocument/2006/relationships/hyperlink" Target="https://www.3gpp.org/ftp/Information/WI_Sheet/SP-2409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31801.zip" TargetMode="External"/><Relationship Id="rId11" Type="http://schemas.openxmlformats.org/officeDocument/2006/relationships/hyperlink" Target="https://www.3gpp.org/ftp/Information/WI_Sheet/SP-240988.zip" TargetMode="External"/><Relationship Id="rId5" Type="http://schemas.openxmlformats.org/officeDocument/2006/relationships/hyperlink" Target="https://www.3gpp.org/ftp/Information/WI_Sheet/SP-231196.zip" TargetMode="External"/><Relationship Id="rId15" Type="http://schemas.openxmlformats.org/officeDocument/2006/relationships/hyperlink" Target="https://www.3gpp.org/ftp/Information/WI_Sheet/SP-240971.zip" TargetMode="External"/><Relationship Id="rId10" Type="http://schemas.openxmlformats.org/officeDocument/2006/relationships/hyperlink" Target="https://www.3gpp.org/ftp/Information/WI_Sheet/SP-231798.zip" TargetMode="External"/><Relationship Id="rId4" Type="http://schemas.openxmlformats.org/officeDocument/2006/relationships/hyperlink" Target="https://www.3gpp.org/ftp/Information/WI_Sheet/SP-240985.zip" TargetMode="External"/><Relationship Id="rId9" Type="http://schemas.openxmlformats.org/officeDocument/2006/relationships/hyperlink" Target="https://www.3gpp.org/ftp/Information/WI_Sheet/SP-240629.zip" TargetMode="External"/><Relationship Id="rId14" Type="http://schemas.openxmlformats.org/officeDocument/2006/relationships/hyperlink" Target="https://www.3gpp.org/ftp/Information/WI_Sheet/SP-231804.zip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125.zip" TargetMode="External"/><Relationship Id="rId3" Type="http://schemas.openxmlformats.org/officeDocument/2006/relationships/hyperlink" Target="https://www.3gpp.org/ftp/Information/WI_Sheet/SP-240118.zip" TargetMode="External"/><Relationship Id="rId7" Type="http://schemas.openxmlformats.org/officeDocument/2006/relationships/hyperlink" Target="https://www.3gpp.org/ftp/Information/WI_Sheet/SP-240491.zip" TargetMode="External"/><Relationship Id="rId2" Type="http://schemas.openxmlformats.org/officeDocument/2006/relationships/hyperlink" Target="https://www.3gpp.org/ftp/Information/WI_Sheet/SP-2404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123.zip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s://www.3gpp.org/ftp/Information/WI_Sheet/SP-240121.zip" TargetMode="External"/><Relationship Id="rId10" Type="http://schemas.openxmlformats.org/officeDocument/2006/relationships/hyperlink" Target="https://www.3gpp.org/ftp/Information/WI_Sheet/SP-240119.zip" TargetMode="External"/><Relationship Id="rId4" Type="http://schemas.openxmlformats.org/officeDocument/2006/relationships/hyperlink" Target="https://www.3gpp.org/ftp/Information/WI_Sheet/SP-240486.zip" TargetMode="External"/><Relationship Id="rId9" Type="http://schemas.openxmlformats.org/officeDocument/2006/relationships/hyperlink" Target="https://www.3gpp.org/ftp/Information/WI_Sheet/SP-240488.zip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protect2.fireeye.com/v1/url?k=3faff75c-5ed21ddf-3fae7c13-74fe48600158-3bf9f9d58253aefd&amp;q=1&amp;e=34af65a9-ce67-46b4-aea7-fb9a4ac7ae17&amp;u=https%3A%2F%2Fwww.3gpp.org%2Fftp%2FInformation%2FWI_Sheet%2FSP-241504.zip" TargetMode="External"/><Relationship Id="rId3" Type="http://schemas.openxmlformats.org/officeDocument/2006/relationships/hyperlink" Target="https://www.3gpp.org/ftp/Information/WI_Sheet/SP-240961.zip" TargetMode="External"/><Relationship Id="rId7" Type="http://schemas.openxmlformats.org/officeDocument/2006/relationships/hyperlink" Target="https://www.3gpp.org/ftp/Information/WI_Sheet/SP-241502.zip" TargetMode="External"/><Relationship Id="rId2" Type="http://schemas.openxmlformats.org/officeDocument/2006/relationships/hyperlink" Target="https://www.3gpp.org/ftp/Information/WI_Sheet/SP-24012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0.zip" TargetMode="External"/><Relationship Id="rId11" Type="http://schemas.openxmlformats.org/officeDocument/2006/relationships/image" Target="../media/image2.jpeg"/><Relationship Id="rId5" Type="http://schemas.openxmlformats.org/officeDocument/2006/relationships/hyperlink" Target="https://www.3gpp.org/ftp/Information/WI_Sheet/SP-240128.zip" TargetMode="External"/><Relationship Id="rId10" Type="http://schemas.openxmlformats.org/officeDocument/2006/relationships/hyperlink" Target="https://portal.3gpp.org/ngppapp/CreateTdoc.aspx?mode=view&amp;contributionUid=SP-241500" TargetMode="External"/><Relationship Id="rId4" Type="http://schemas.openxmlformats.org/officeDocument/2006/relationships/hyperlink" Target="https://www.3gpp.org/ftp/Information/WI_Sheet/SP-240127.zip" TargetMode="External"/><Relationship Id="rId9" Type="http://schemas.openxmlformats.org/officeDocument/2006/relationships/hyperlink" Target="https://portal.3gpp.org/ngppapp/CreateTdoc.aspx?mode=view&amp;contributionUid=SP-241498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5" Type="http://schemas.openxmlformats.org/officeDocument/2006/relationships/hyperlink" Target="https://www.3gpp.org/ftp/Information/WI_Sheet/SP-240985.zip" TargetMode="External"/><Relationship Id="rId4" Type="http://schemas.openxmlformats.org/officeDocument/2006/relationships/hyperlink" Target="https://www.3gpp.org/ftp/Information/WI_Sheet/SP-231196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31671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1_Bangalore_2023-09/Docs/SP-231192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7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88.zip" TargetMode="External"/><Relationship Id="rId4" Type="http://schemas.openxmlformats.org/officeDocument/2006/relationships/hyperlink" Target="https://www.3gpp.org/ftp/Information/WI_Sheet/SP-231798.zip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71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6.zip" TargetMode="External"/><Relationship Id="rId4" Type="http://schemas.openxmlformats.org/officeDocument/2006/relationships/hyperlink" Target="https://www.3gpp.org/ftp/Information/WI_Sheet/SP-240962.zip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7.zip" TargetMode="External"/><Relationship Id="rId4" Type="http://schemas.openxmlformats.org/officeDocument/2006/relationships/hyperlink" Target="https://www.3gpp.org/ftp/Information/WI_Sheet/SP-231801.zip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5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1327.zip" TargetMode="External"/><Relationship Id="rId5" Type="http://schemas.openxmlformats.org/officeDocument/2006/relationships/hyperlink" Target="https://www.3gpp.org/ftp/Information/WI_Sheet/SP-231797.zip" TargetMode="External"/><Relationship Id="rId4" Type="http://schemas.openxmlformats.org/officeDocument/2006/relationships/hyperlink" Target="https://www.3gpp.org/ftp/tsg_sa/WG2_Arch/TSGS2_167_Athens_2025-02/Docs/S2-2502787.zip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4.zip" TargetMode="External"/><Relationship Id="rId4" Type="http://schemas.openxmlformats.org/officeDocument/2006/relationships/hyperlink" Target="https://www.3gpp.org/ftp/Information/WI_Sheet/SP-240467.zi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69.zi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Information/WI_Sheet/SP-240991.zip" TargetMode="External"/><Relationship Id="rId4" Type="http://schemas.openxmlformats.org/officeDocument/2006/relationships/hyperlink" Target="https://www.3gpp.org/ftp/Information/WI_Sheet/SP-231800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3gpp.org/" TargetMode="External"/><Relationship Id="rId4" Type="http://schemas.openxmlformats.org/officeDocument/2006/relationships/hyperlink" Target="mailto:a.bennett@Samsung.co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(SA2 Support, MCC)</a:t>
            </a:r>
            <a:endParaRPr lang="de-DE" altLang="de-DE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90763" y="1271588"/>
            <a:ext cx="456247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Status Report to </a:t>
            </a:r>
          </a:p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SA#107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b="1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01688" y="171450"/>
            <a:ext cx="6515100" cy="857250"/>
          </a:xfrm>
        </p:spPr>
        <p:txBody>
          <a:bodyPr/>
          <a:lstStyle/>
          <a:p>
            <a:pPr eaLnBrk="1" hangingPunct="1"/>
            <a:r>
              <a:rPr lang="de-DE" altLang="de-DE" sz="2800" b="1" dirty="0" smtClean="0">
                <a:solidFill>
                  <a:schemeClr val="tx1"/>
                </a:solidFill>
              </a:rPr>
              <a:t>2.1) Rel-16 and before Maintenance (1/1)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1065132"/>
              </p:ext>
            </p:extLst>
          </p:nvPr>
        </p:nvGraphicFramePr>
        <p:xfrm>
          <a:off x="801687" y="1735812"/>
          <a:ext cx="7071451" cy="24899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805912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</a:t>
                      </a:r>
                      <a:endParaRPr lang="en-GB" sz="11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TEI17:</a:t>
                      </a:r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CRs to TS 23.502</a:t>
                      </a:r>
                    </a:p>
                    <a:p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TEI18: 1 CR to TS 23.501, 1 CR to TS 23.502</a:t>
                      </a:r>
                    </a:p>
                    <a:p>
                      <a:r>
                        <a:rPr lang="en-GB" sz="11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TEI19: 6 CRs to TS 23.501, 4 CRs to TS 23.502, 1 CR to TS 23.503, 1 CR to TS 23.228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Excluding 5GS_Ph1</a:t>
                      </a:r>
                      <a:endParaRPr lang="en-GB" sz="11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  <a:endParaRPr lang="en-GB" sz="1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Vertical_LAN, TEI18: 1 CR to TS 23.501, 1 CR to TS 23.502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01688" y="1045167"/>
            <a:ext cx="31753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/>
              <a:t>Maintenance CR’s since SA#106</a:t>
            </a:r>
          </a:p>
          <a:p>
            <a:r>
              <a:rPr lang="en-GB" sz="1200" dirty="0" smtClean="0"/>
              <a:t>(Cat </a:t>
            </a:r>
            <a:r>
              <a:rPr lang="en-GB" sz="1200" dirty="0"/>
              <a:t>A CR’s are not counted in these </a:t>
            </a:r>
            <a:r>
              <a:rPr lang="en-GB" sz="1200" dirty="0" smtClean="0"/>
              <a:t>totals)</a:t>
            </a:r>
            <a:endParaRPr lang="en-GB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b="1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5"/>
          <p:cNvSpPr>
            <a:spLocks noGrp="1"/>
          </p:cNvSpPr>
          <p:nvPr>
            <p:ph type="title"/>
          </p:nvPr>
        </p:nvSpPr>
        <p:spPr>
          <a:xfrm>
            <a:off x="774700" y="63500"/>
            <a:ext cx="5837238" cy="857250"/>
          </a:xfrm>
        </p:spPr>
        <p:txBody>
          <a:bodyPr/>
          <a:lstStyle/>
          <a:p>
            <a:pPr algn="l"/>
            <a:r>
              <a:rPr lang="en-GB" altLang="en-US" sz="2800" b="1" smtClean="0">
                <a:solidFill>
                  <a:schemeClr val="tx1"/>
                </a:solidFill>
              </a:rPr>
              <a:t>2.4) Rel-17 Work Summary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472145"/>
              </p:ext>
            </p:extLst>
          </p:nvPr>
        </p:nvGraphicFramePr>
        <p:xfrm>
          <a:off x="774700" y="920750"/>
          <a:ext cx="6207125" cy="3810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9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WID#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5GSAT_ARCH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aspects for using satellite access in 5G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SP-200445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eEdge_5GC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support for Edge Computing in 5G Core network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SP-201107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23.501 (Rel-19)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enhanced support of Industrial Internet of Things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Proximity based Services in 5GS (5G_ProSe)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MUSIM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enablers for Multi-USIM devices</a:t>
                      </a:r>
                      <a:endParaRPr lang="da-DK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SP-200978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5MBS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 enhancements for 5G multicast-broadcast services (5MBS)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CRs to TS 23.247 (1 Rel-17, 1 Rel-19)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0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Enablers for Network Automation for 5G -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SP-201133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CRs to TS 23.288 (Rel-19)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of Non-Public Networks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SP-200980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ID_UAS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Unmanned Aerial Systems Connectivity, Identification, and Tracking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CRs to TS 23.256 (Rel-17)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enhancements for 3GPP support of advanced V2X services –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SP-210090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Traffic Steering, Switch and Splitting support in the 5G system architecture Phase 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SP-200977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5G_AIS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System Enhancement for Advanced Interactive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SP-190564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 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SP-200082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Priority Service (MPS) Phase 2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SP-200519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CR to TS 23.228 (Rel-17)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Minimization of Service Interruption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SP-210582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ARCH_NR_REDCAP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 for NR Reduced Capability Devices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SP-211100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IoT_SAT_ARCH_EPS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support for NB-IoT/eMTC Non-Terrestrial Networks in EPS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SP-211306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NR_QoE_enh</a:t>
                      </a:r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-Core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[RAN3] Core part: Enhancement on NR </a:t>
                      </a:r>
                      <a:r>
                        <a:rPr lang="en-US" sz="7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 for diverse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RP-223488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(1/5)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1784"/>
              </p:ext>
            </p:extLst>
          </p:nvPr>
        </p:nvGraphicFramePr>
        <p:xfrm>
          <a:off x="604838" y="1028700"/>
          <a:ext cx="6303962" cy="3589343"/>
        </p:xfrm>
        <a:graphic>
          <a:graphicData uri="http://schemas.openxmlformats.org/drawingml/2006/table">
            <a:tbl>
              <a:tblPr/>
              <a:tblGrid>
                <a:gridCol w="1131887">
                  <a:extLst>
                    <a:ext uri="{9D8B030D-6E8A-4147-A177-3AD203B41FA5}">
                      <a16:colId xmlns:a16="http://schemas.microsoft.com/office/drawing/2014/main" val="3070449017"/>
                    </a:ext>
                  </a:extLst>
                </a:gridCol>
                <a:gridCol w="1963738">
                  <a:extLst>
                    <a:ext uri="{9D8B030D-6E8A-4147-A177-3AD203B41FA5}">
                      <a16:colId xmlns:a16="http://schemas.microsoft.com/office/drawing/2014/main" val="3178622182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2821303542"/>
                    </a:ext>
                  </a:extLst>
                </a:gridCol>
                <a:gridCol w="2566987">
                  <a:extLst>
                    <a:ext uri="{9D8B030D-6E8A-4147-A177-3AD203B41FA5}">
                      <a16:colId xmlns:a16="http://schemas.microsoft.com/office/drawing/2014/main" val="1740285195"/>
                    </a:ext>
                  </a:extLst>
                </a:gridCol>
              </a:tblGrid>
              <a:tr h="3380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Work Item Title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WID#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Remarks</a:t>
                      </a:r>
                    </a:p>
                  </a:txBody>
                  <a:tcPr marL="68582" marR="68582" marT="34308" marB="343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571985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5GSATB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 System with Satellite Backhaul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SP-230111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734011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5GSAT_Ph2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Satellite access, Phase2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SP-230109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169875"/>
                  </a:ext>
                </a:extLst>
              </a:tr>
              <a:tr h="352377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PIN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Personal IoT Networks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SP-221343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070718"/>
                  </a:ext>
                </a:extLst>
              </a:tr>
              <a:tr h="41904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UAS_Ph2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Phase 2 of UAS, UAV and UAM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SP-230091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 CR to TS 23.256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3668417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Ranging_SL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 based services and sidelink positioning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SP-230106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 CR to TS 23.273, 2 CRs to TS 23.586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327216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5G_eLCS _Ph3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Enhancement to the 5GC LoCation Services-Phase 3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SP-230093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4 CRs to TS 23.273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8639792"/>
                  </a:ext>
                </a:extLst>
              </a:tr>
              <a:tr h="409519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5G_ProSe_Ph2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Proximity-based Services in 5GS Phase 2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SP-230097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 CR to TS 23.304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3212628"/>
                  </a:ext>
                </a:extLst>
              </a:tr>
              <a:tr h="546514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GMEC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Generic group management, exposure and communication enhancements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SP-230101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1 CR to TS 23.502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15337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(2/5)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000311"/>
              </p:ext>
            </p:extLst>
          </p:nvPr>
        </p:nvGraphicFramePr>
        <p:xfrm>
          <a:off x="588963" y="1028700"/>
          <a:ext cx="6302375" cy="351155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5858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465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/>
                        <a:t>Work Item Title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69" marR="68569" marT="34316" marB="343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70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422">
                <a:tc>
                  <a:txBody>
                    <a:bodyPr/>
                    <a:lstStyle/>
                    <a:p>
                      <a:r>
                        <a:rPr lang="en-GB" altLang="en-US" sz="900" b="0" dirty="0"/>
                        <a:t>5MBS_Ph2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SP-230099</a:t>
                      </a:r>
                      <a:endParaRPr kumimoji="0" lang="en-GB" altLang="zh-CN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23.247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352827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Slicing Phase3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de-DE" sz="9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SP-230104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 to TS 23.501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513">
                <a:tc>
                  <a:txBody>
                    <a:bodyPr/>
                    <a:lstStyle/>
                    <a:p>
                      <a:r>
                        <a:rPr lang="en-GB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1 CR to TS 23.501, 1 CR to TS 23.502, 3 CRs to TS 23.503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40942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0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0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900" b="0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  <a:tr h="546596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architecture for next generation real time communication services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SP-230098</a:t>
                      </a:r>
                      <a:endParaRPr lang="en-US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to TS 23.228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71638"/>
                  </a:ext>
                </a:extLst>
              </a:tr>
              <a:tr h="546596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SP-221334</a:t>
                      </a:r>
                      <a:endParaRPr lang="en-US" sz="900" b="0" i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(3/5)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0767682"/>
              </p:ext>
            </p:extLst>
          </p:nvPr>
        </p:nvGraphicFramePr>
        <p:xfrm>
          <a:off x="588963" y="1028700"/>
          <a:ext cx="6302375" cy="346075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1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6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5858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399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/>
                        <a:t>Work Item Title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69" marR="68569" marT="34308" marB="343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SP-230103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 CRs to TS 23.501, 4 CRs to TS 23.502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57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SP-230112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23.501, 1 CR to TS 23.502, 4 CRs to TS 23.548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effectLst/>
                        </a:rPr>
                        <a:t>SP-230107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429"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SP-230105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No CRs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361975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SP-230367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23.502, 2 CRs to TS 23.316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  <a:tr h="4093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900" b="0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noProof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SP-230108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6171638"/>
                  </a:ext>
                </a:extLst>
              </a:tr>
              <a:tr h="352757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AM Policy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dirty="0" smtClean="0">
                          <a:solidFill>
                            <a:schemeClr val="bg1"/>
                          </a:solidFill>
                        </a:rPr>
                        <a:t>SP-221335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364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900" b="0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9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SP-230110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bg1"/>
                          </a:solidFill>
                        </a:rPr>
                        <a:t>1 CR to TS 23.501, 6</a:t>
                      </a:r>
                      <a:r>
                        <a:rPr lang="en-US" altLang="zh-CN" sz="900" b="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altLang="zh-CN" sz="900" b="0" dirty="0" smtClean="0">
                          <a:solidFill>
                            <a:schemeClr val="bg1"/>
                          </a:solidFill>
                        </a:rPr>
                        <a:t>CRs to TS 23.288</a:t>
                      </a:r>
                    </a:p>
                  </a:txBody>
                  <a:tcPr marL="68569" marR="685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4865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(4/5)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6F37D82D-D609-47C6-97E0-9B185936DA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778799"/>
              </p:ext>
            </p:extLst>
          </p:nvPr>
        </p:nvGraphicFramePr>
        <p:xfrm>
          <a:off x="579438" y="1028700"/>
          <a:ext cx="6303961" cy="2289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132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18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66504">
                  <a:extLst>
                    <a:ext uri="{9D8B030D-6E8A-4147-A177-3AD203B41FA5}">
                      <a16:colId xmlns:a16="http://schemas.microsoft.com/office/drawing/2014/main" val="1556240109"/>
                    </a:ext>
                  </a:extLst>
                </a:gridCol>
              </a:tblGrid>
              <a:tr h="337376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Acronym</a:t>
                      </a:r>
                      <a:endParaRPr lang="en-US" sz="900" dirty="0"/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/>
                        <a:t>Work Item Title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Remarks</a:t>
                      </a:r>
                    </a:p>
                  </a:txBody>
                  <a:tcPr marL="68586" marR="68586" marT="34307" marB="343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355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dirty="0" smtClean="0">
                          <a:solidFill>
                            <a:schemeClr val="bg1"/>
                          </a:solidFill>
                        </a:rPr>
                        <a:t>SP-230096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734">
                <a:tc>
                  <a:txBody>
                    <a:bodyPr/>
                    <a:lstStyle/>
                    <a:p>
                      <a:r>
                        <a:rPr lang="en-US" altLang="zh-CN" sz="9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SP-230094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 CR to TS 23.502, 2 CRs to TS 23.503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40751"/>
                  </a:ext>
                </a:extLst>
              </a:tr>
              <a:tr h="409355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SP-230120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048387"/>
                  </a:ext>
                </a:extLst>
              </a:tr>
              <a:tr h="418403">
                <a:tc>
                  <a:txBody>
                    <a:bodyPr/>
                    <a:lstStyle/>
                    <a:p>
                      <a:r>
                        <a:rPr lang="en-US" sz="900" b="0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9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SP-230172</a:t>
                      </a: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altLang="zh-CN" sz="900" b="0" kern="0" baseline="0" dirty="0" smtClean="0">
                          <a:solidFill>
                            <a:schemeClr val="bg1"/>
                          </a:solidFill>
                        </a:rPr>
                        <a:t> CR to TS 23.501, 1 CR to TS 23.503</a:t>
                      </a:r>
                      <a:endParaRPr lang="en-US" altLang="zh-CN" sz="900" b="0" kern="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883106"/>
                  </a:ext>
                </a:extLst>
              </a:tr>
              <a:tr h="36195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</a:t>
                      </a:r>
                      <a:r>
                        <a:rPr lang="en-GB" sz="900" b="0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UE context recovery</a:t>
                      </a:r>
                      <a:endParaRPr lang="de-DE" sz="900" b="0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SP-220810</a:t>
                      </a:r>
                      <a:endParaRPr lang="en-US" sz="900" b="0" i="0" dirty="0" smtClean="0">
                        <a:solidFill>
                          <a:srgbClr val="7030A0"/>
                        </a:solidFill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053558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800" b="1" smtClean="0">
                <a:solidFill>
                  <a:schemeClr val="tx1"/>
                </a:solidFill>
              </a:rPr>
              <a:t>2.5) </a:t>
            </a:r>
            <a:r>
              <a:rPr lang="en-GB" altLang="en-US" sz="2800" b="1" smtClean="0">
                <a:solidFill>
                  <a:schemeClr val="tx1"/>
                </a:solidFill>
              </a:rPr>
              <a:t>Rel-18 Study/Work (5/5)</a:t>
            </a:r>
            <a:endParaRPr lang="de-DE" altLang="de-DE" sz="2800" b="1" smtClean="0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094183"/>
              </p:ext>
            </p:extLst>
          </p:nvPr>
        </p:nvGraphicFramePr>
        <p:xfrm>
          <a:off x="604838" y="1316038"/>
          <a:ext cx="6303962" cy="3352800"/>
        </p:xfrm>
        <a:graphic>
          <a:graphicData uri="http://schemas.openxmlformats.org/drawingml/2006/table">
            <a:tbl>
              <a:tblPr/>
              <a:tblGrid>
                <a:gridCol w="1131887">
                  <a:extLst>
                    <a:ext uri="{9D8B030D-6E8A-4147-A177-3AD203B41FA5}">
                      <a16:colId xmlns:a16="http://schemas.microsoft.com/office/drawing/2014/main" val="2669973564"/>
                    </a:ext>
                  </a:extLst>
                </a:gridCol>
                <a:gridCol w="1963738">
                  <a:extLst>
                    <a:ext uri="{9D8B030D-6E8A-4147-A177-3AD203B41FA5}">
                      <a16:colId xmlns:a16="http://schemas.microsoft.com/office/drawing/2014/main" val="266924732"/>
                    </a:ext>
                  </a:extLst>
                </a:gridCol>
                <a:gridCol w="641350">
                  <a:extLst>
                    <a:ext uri="{9D8B030D-6E8A-4147-A177-3AD203B41FA5}">
                      <a16:colId xmlns:a16="http://schemas.microsoft.com/office/drawing/2014/main" val="1438511449"/>
                    </a:ext>
                  </a:extLst>
                </a:gridCol>
                <a:gridCol w="2566987">
                  <a:extLst>
                    <a:ext uri="{9D8B030D-6E8A-4147-A177-3AD203B41FA5}">
                      <a16:colId xmlns:a16="http://schemas.microsoft.com/office/drawing/2014/main" val="3775491382"/>
                    </a:ext>
                  </a:extLst>
                </a:gridCol>
              </a:tblGrid>
              <a:tr h="33026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Work Item Title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WID#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Remarks</a:t>
                      </a:r>
                    </a:p>
                  </a:txBody>
                  <a:tcPr marL="68582" marR="68582" marT="34318" marB="343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0454650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TEI18_SDNAEPC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Secondary DN authentication and authorization in EPS IWK case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SP-220798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7676311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TEI18_MLR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SP-220795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628179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TEI18_MBS4V2X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MBS support for V2X services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135344"/>
                  </a:ext>
                </a:extLst>
              </a:tr>
              <a:tr h="40965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TEI18_SLAMUP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Spending Limits for AM and UE Policies in the 5GC 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SP-220794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691390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TEI18_ADEE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sym typeface="+mn-ea"/>
                        </a:rPr>
                        <a:t>Enhancement of Application Detection Event Exposure</a:t>
                      </a:r>
                      <a:endParaRPr kumimoji="0" lang="en-US" altLang="en-GB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SP-220796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046242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TEI18_IPv6PD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General Support of IPv6 Prefix Delegation </a:t>
                      </a:r>
                      <a:endParaRPr kumimoji="0" lang="de-DE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SP-220797</a:t>
                      </a: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608880"/>
                  </a:ext>
                </a:extLst>
              </a:tr>
              <a:tr h="3445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TEI18_DCAMP_Ph2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Dynamically Changing AM Policies in the 5GC Phase 2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SP-230102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40820"/>
                  </a:ext>
                </a:extLst>
              </a:tr>
              <a:tr h="411558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eNSAC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Enhancement of NSAC for maximum number of UEs with at least one PDU session/PDN connection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SP-230113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No CRs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3928414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C209875-F715-447E-A4D0-B41C8A1350AD}"/>
              </a:ext>
            </a:extLst>
          </p:cNvPr>
          <p:cNvSpPr txBox="1">
            <a:spLocks/>
          </p:cNvSpPr>
          <p:nvPr/>
        </p:nvSpPr>
        <p:spPr bwMode="auto">
          <a:xfrm>
            <a:off x="604838" y="931863"/>
            <a:ext cx="6303962" cy="38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  <a:defRPr/>
            </a:pPr>
            <a:r>
              <a:rPr lang="de-DE" altLang="de-DE" sz="1500" kern="0" dirty="0"/>
              <a:t>TEI18 mini WIDs</a:t>
            </a:r>
            <a:endParaRPr lang="de-DE" altLang="de-DE" sz="1500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</a:t>
            </a:r>
            <a:r>
              <a:rPr lang="en-GB" sz="1500" dirty="0" smtClean="0"/>
              <a:t>SA#106, </a:t>
            </a:r>
            <a:r>
              <a:rPr lang="en-GB" sz="1500" dirty="0"/>
              <a:t>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</a:t>
            </a:r>
            <a:r>
              <a:rPr lang="en-GB" sz="1350" dirty="0" smtClean="0"/>
              <a:t>Rel-16 </a:t>
            </a:r>
            <a:r>
              <a:rPr lang="en-GB" sz="1350" dirty="0"/>
              <a:t>and before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2.2) </a:t>
            </a:r>
            <a:r>
              <a:rPr lang="en-GB" sz="1350" dirty="0"/>
              <a:t>Rel-17 Work and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2.3) </a:t>
            </a:r>
            <a:r>
              <a:rPr lang="en-GB" sz="1350" dirty="0"/>
              <a:t>Rel-18 Work and 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2.4) </a:t>
            </a:r>
            <a:r>
              <a:rPr lang="en-GB" sz="1350" dirty="0"/>
              <a:t>Rel-19 Work and </a:t>
            </a:r>
            <a:r>
              <a:rPr lang="en-GB" sz="1350" dirty="0" smtClean="0"/>
              <a:t>Maintenance</a:t>
            </a:r>
          </a:p>
          <a:p>
            <a:pPr lvl="1" eaLnBrk="1" hangingPunct="1">
              <a:defRPr/>
            </a:pPr>
            <a:r>
              <a:rPr lang="en-GB" sz="1350" dirty="0" smtClean="0"/>
              <a:t>2.5) Rel-20 Work and Maintenance</a:t>
            </a:r>
            <a:endParaRPr lang="en-GB" sz="1350" dirty="0"/>
          </a:p>
          <a:p>
            <a:pPr lvl="1" eaLnBrk="1" hangingPunct="1">
              <a:defRPr/>
            </a:pPr>
            <a:r>
              <a:rPr lang="en-GB" sz="1350" dirty="0" smtClean="0"/>
              <a:t>2.6) </a:t>
            </a:r>
            <a:r>
              <a:rPr lang="en-GB" sz="1350" dirty="0"/>
              <a:t>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mtClean="0">
                <a:solidFill>
                  <a:schemeClr val="tx1"/>
                </a:solidFill>
              </a:rPr>
              <a:t>SA WG2 progress -Summary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880140"/>
              </p:ext>
            </p:extLst>
          </p:nvPr>
        </p:nvGraphicFramePr>
        <p:xfrm>
          <a:off x="225425" y="1030288"/>
          <a:ext cx="8362951" cy="339548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Energy Efficiency and Energy Saving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FS_EnergySys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SP-231391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(WA) Energy Efficiency and Energy Saving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EnergySys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SP-241388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98%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SP-231800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Architecture support of Ambient power-enabled Internet of Things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FS_AmbientIoT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SP-240969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Integration of satellite components in the 5G architecture Phase 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FS_5GSAT_Ph3_ARCH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SP-231199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038347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Integration of satellite components in the 5G architecture Phase III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5GSAT_Ph3-ARC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SP-240986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SP-231671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SP-240990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297642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SP-240996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SP-240962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</a:tbl>
          </a:graphicData>
        </a:graphic>
      </p:graphicFrame>
      <p:sp>
        <p:nvSpPr>
          <p:cNvPr id="35971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5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smtClean="0">
                <a:solidFill>
                  <a:schemeClr val="tx1"/>
                </a:solidFill>
              </a:rPr>
              <a:t>SA WG2 progress -Summary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611454"/>
              </p:ext>
            </p:extLst>
          </p:nvPr>
        </p:nvGraphicFramePr>
        <p:xfrm>
          <a:off x="241300" y="849313"/>
          <a:ext cx="8362951" cy="397033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SP-240994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Multi-Access (</a:t>
                      </a:r>
                      <a:r>
                        <a:rPr lang="en-GB" sz="800" b="0" i="1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  <a:r>
                        <a:rPr lang="en-GB" sz="800" b="0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and 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SP-240467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SP-240985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98%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SP-231196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(Stage 2 of) Phase 3 for UAS, UAV and UAM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SP-231801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038347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UAS, UAV and UAM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SP-240997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aspects of 5G NR </a:t>
                      </a:r>
                      <a:r>
                        <a:rPr lang="en-GB" sz="800" b="0" i="1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SP-231797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SP-240629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534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SP-231798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29348248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SP-240988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6699764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79574793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User Identities and Authentication Architecture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SP-231804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75046213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1040085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SP-240971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SP-240987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  <a:tr h="22686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Study on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SP-231197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6598242"/>
                  </a:ext>
                </a:extLst>
              </a:tr>
            </a:tbl>
          </a:graphicData>
        </a:graphic>
      </p:graphicFrame>
      <p:sp>
        <p:nvSpPr>
          <p:cNvPr id="37031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8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 smtClean="0">
                <a:solidFill>
                  <a:schemeClr val="tx1"/>
                </a:solidFill>
              </a:rPr>
              <a:t>SA WG2 progress – (TEI19</a:t>
            </a:r>
            <a:r>
              <a:rPr lang="en-GB" altLang="en-US" dirty="0" smtClean="0">
                <a:solidFill>
                  <a:schemeClr val="tx1"/>
                </a:solidFill>
              </a:rPr>
              <a:t>) (1/2)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3024443"/>
              </p:ext>
            </p:extLst>
          </p:nvPr>
        </p:nvGraphicFramePr>
        <p:xfrm>
          <a:off x="225425" y="1030288"/>
          <a:ext cx="8362951" cy="19572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0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1040078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Minimize the Number of Policy Associations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TEI19_MINPA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03/03/2025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SP-240118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01622191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Spending Limits for UE Policies in Roaming scenario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TEI19_SLUPiR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SP-240486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23.502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49727257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1040079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Enhancing Parameter Provisioning with static UE IP address and UP security policy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TEI19_IP_SP_EXP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SP-240121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23.501,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23.502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1030017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Multiple Location Procedure for Emergency LCS Routing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TEI19_MLR4RTR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SP-240123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23.273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5426815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Roaming traffic offloading via session breakout in HPLMN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TEI19_HSBO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SP-240491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23.501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Deferred 5GC-MT-LR Procedure for Periodic Location Events based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NRPPa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Periodic Measurement Reports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TEI19_DLPMR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8"/>
                        </a:rPr>
                        <a:t>SP-240125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CRs to </a:t>
                      </a:r>
                      <a:r>
                        <a:rPr lang="en-US" altLang="de-DE" sz="800" kern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23.273</a:t>
                      </a:r>
                      <a:endParaRPr lang="en-GB" sz="800" kern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29348248"/>
                  </a:ext>
                </a:extLst>
              </a:tr>
              <a:tr h="19133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(Stage 2 of) Indirect Network Sharing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TEI19_NetShare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SP-240488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800" kern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CRs to TS 23.501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6699764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Architecture support of roaming value-added services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TEI19_RVAS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SP-240119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</a:tbl>
          </a:graphicData>
        </a:graphic>
      </p:graphicFrame>
      <p:sp>
        <p:nvSpPr>
          <p:cNvPr id="3803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1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 smtClean="0">
                <a:solidFill>
                  <a:schemeClr val="tx1"/>
                </a:solidFill>
              </a:rPr>
              <a:t>SA WG2 progress – (TEI19</a:t>
            </a:r>
            <a:r>
              <a:rPr lang="en-GB" altLang="en-US" dirty="0" smtClean="0">
                <a:solidFill>
                  <a:schemeClr val="tx1"/>
                </a:solidFill>
              </a:rPr>
              <a:t>) (2/2)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602565"/>
              </p:ext>
            </p:extLst>
          </p:nvPr>
        </p:nvGraphicFramePr>
        <p:xfrm>
          <a:off x="225425" y="1030288"/>
          <a:ext cx="8362951" cy="285059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03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ProSe</a:t>
                      </a: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75046213"/>
                  </a:ext>
                </a:extLst>
              </a:tr>
              <a:tr h="16637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QoS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monitoring enhancement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TEI19_QME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SP-240961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23.501,</a:t>
                      </a:r>
                      <a:r>
                        <a:rPr lang="en-GB" sz="8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23.503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Subscription control for reference time distribution in EPS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TEI19_TIME_SUB_EPS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SP-240127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9109232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1040080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Stage 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 of Providing per-subscriber VLAN instructions from UDM and DN-AAA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TEI19_VLANSUB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SP-240128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23.501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173166473"/>
                  </a:ext>
                </a:extLst>
              </a:tr>
              <a:tr h="24785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1030023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NF discovery and selection by target 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TEI19_NFsel_by_tPLMN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SP-240490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 to TS 23.502</a:t>
                      </a:r>
                      <a:endParaRPr lang="en-GB" sz="8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20654660"/>
                  </a:ext>
                </a:extLst>
              </a:tr>
              <a:tr h="37718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Controlled Network Slice Selection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TEI19_SliceSel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SP-241502</a:t>
                      </a:r>
                      <a:endParaRPr lang="en-US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CR to TS 23.501, 2 CR to TS 23.502,</a:t>
                      </a:r>
                      <a:r>
                        <a:rPr lang="en-GB" altLang="zh-CN" sz="8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1CR to TS 23.503. </a:t>
                      </a:r>
                      <a:r>
                        <a:rPr lang="en-GB" altLang="zh-CN" sz="8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EN needs to be resolved via Cat F CR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2750839"/>
                  </a:ext>
                </a:extLst>
              </a:tr>
              <a:tr h="29985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PRU Usage Extension supported by Core Network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TEI19_PRUE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US" sz="8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8"/>
                        </a:rPr>
                        <a:t>SP-241504</a:t>
                      </a:r>
                      <a:endParaRPr lang="en-GB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00</a:t>
                      </a:r>
                      <a:r>
                        <a:rPr lang="en-GB" sz="80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195" marR="36195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436424322"/>
                  </a:ext>
                </a:extLst>
              </a:tr>
              <a:tr h="29985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1060028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MSISDN verification operation support to </a:t>
                      </a:r>
                      <a:r>
                        <a:rPr lang="en-GB" sz="8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Nnef_UEId</a:t>
                      </a: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Service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TEI19_MVOSNS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hlinkClick r:id="rId9"/>
                        </a:rPr>
                        <a:t>SP-241498</a:t>
                      </a:r>
                      <a:endParaRPr lang="en-GB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CR to TS 23.502</a:t>
                      </a:r>
                      <a:endParaRPr lang="en-GB" sz="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221726614"/>
                  </a:ext>
                </a:extLst>
              </a:tr>
              <a:tr h="299850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1060029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ATSSS Rule Provisioning via 3GPP access connected to EPC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TEI19_ARP3E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12/12/2024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8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en-GB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  <a:hlinkClick r:id="rId10"/>
                        </a:rPr>
                        <a:t>SP-241500</a:t>
                      </a:r>
                      <a:endParaRPr lang="en-GB" sz="8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lang="en-GB" sz="8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3312198423"/>
                  </a:ext>
                </a:extLst>
              </a:tr>
            </a:tbl>
          </a:graphicData>
        </a:graphic>
      </p:graphicFrame>
      <p:sp>
        <p:nvSpPr>
          <p:cNvPr id="3803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11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81365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88951" y="2153896"/>
            <a:ext cx="7975540" cy="24772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200" b="1" kern="0" dirty="0" smtClean="0">
                <a:solidFill>
                  <a:prstClr val="black"/>
                </a:solidFill>
              </a:rPr>
              <a:t>SA#106 </a:t>
            </a:r>
            <a:endParaRPr lang="de-DE" altLang="de-DE" sz="1200" b="1" kern="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KI#1 (regenerative payload satellite access): 2 CRs are approved, and this KI is completed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KI#2 (</a:t>
            </a:r>
            <a:r>
              <a:rPr lang="en-US" altLang="zh-CN" sz="1000" kern="0" dirty="0">
                <a:solidFill>
                  <a:prstClr val="black"/>
                </a:solidFill>
              </a:rPr>
              <a:t>S&amp;F</a:t>
            </a:r>
            <a:r>
              <a:rPr lang="en-US" altLang="de-DE" sz="1000" kern="0" dirty="0">
                <a:solidFill>
                  <a:prstClr val="black"/>
                </a:solidFill>
              </a:rPr>
              <a:t>): 1 LS out to reply LS from SA3-Li, 1 LS out to reply LS from RAN2 and 12 CRs are approved, and then this KI is completed.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KI#3 (UE-satellite-UE): 8 CRs are approved to support UE-satellite-UE communication with IMS-AGW onboard satellite, and 1 CR is approved for maintenance</a:t>
            </a:r>
            <a:r>
              <a:rPr lang="en-US" altLang="de-DE" sz="1000" kern="0" dirty="0" smtClean="0">
                <a:solidFill>
                  <a:prstClr val="black"/>
                </a:solidFill>
              </a:rPr>
              <a:t>.</a:t>
            </a:r>
            <a:endParaRPr lang="en-US" altLang="de-DE" sz="1000" kern="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450"/>
              </a:spcAft>
              <a:buBlip>
                <a:blip r:embed="rId2"/>
              </a:buBlip>
            </a:pPr>
            <a:r>
              <a:rPr lang="en-US" altLang="zh-CN" sz="12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US" altLang="zh-CN" sz="1000" kern="0" dirty="0">
                <a:solidFill>
                  <a:prstClr val="black"/>
                </a:solidFill>
              </a:rPr>
              <a:t>Yes, KI#1 depends on RAN3 conclusion, and KI#2 has RAN </a:t>
            </a:r>
            <a:r>
              <a:rPr lang="en-US" altLang="zh-CN" sz="1000" kern="0" dirty="0" smtClean="0">
                <a:solidFill>
                  <a:prstClr val="black"/>
                </a:solidFill>
              </a:rPr>
              <a:t>impact</a:t>
            </a:r>
            <a:endParaRPr lang="en-US" altLang="zh-CN" sz="10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en-GB" altLang="zh-CN" sz="1200" b="1" kern="0" dirty="0">
                <a:solidFill>
                  <a:prstClr val="black"/>
                </a:solidFill>
                <a:ea typeface="MS PGothic" panose="020B0600070205080204" pitchFamily="34" charset="-128"/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GB" altLang="zh-CN" sz="1000" kern="0" dirty="0">
                <a:solidFill>
                  <a:prstClr val="black"/>
                </a:solidFill>
                <a:ea typeface="MS PGothic" panose="020B0600070205080204" pitchFamily="34" charset="-128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</a:pPr>
            <a:r>
              <a:rPr lang="en-GB" altLang="zh-CN" sz="1200" b="1" kern="0" dirty="0">
                <a:solidFill>
                  <a:prstClr val="black"/>
                </a:solidFill>
                <a:ea typeface="MS PGothic" panose="020B0600070205080204" pitchFamily="34" charset="-128"/>
              </a:rPr>
              <a:t>Next </a:t>
            </a:r>
            <a:r>
              <a:rPr lang="en-GB" altLang="zh-CN" sz="1200" b="1" kern="0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Steps</a:t>
            </a:r>
            <a:endParaRPr lang="en-GB" altLang="zh-CN" sz="1200" b="1" kern="0" dirty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lvl="1">
              <a:spcBef>
                <a:spcPts val="0"/>
              </a:spcBef>
              <a:spcAft>
                <a:spcPts val="450"/>
              </a:spcAft>
            </a:pPr>
            <a:r>
              <a:rPr lang="en-GB" altLang="zh-CN" sz="1000" kern="0" dirty="0">
                <a:solidFill>
                  <a:prstClr val="black"/>
                </a:solidFill>
                <a:ea typeface="MS PGothic" panose="020B0600070205080204" pitchFamily="34" charset="-128"/>
              </a:rPr>
              <a:t>Maintenance</a:t>
            </a:r>
            <a:endParaRPr lang="en-GB" altLang="zh-CN" sz="800" kern="0" dirty="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090219"/>
              </p:ext>
            </p:extLst>
          </p:nvPr>
        </p:nvGraphicFramePr>
        <p:xfrm>
          <a:off x="488950" y="1113987"/>
          <a:ext cx="7975541" cy="8497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6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31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03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9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45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13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 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14/03/2025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90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Completed</a:t>
                      </a:r>
                      <a:endParaRPr lang="en-GB" altLang="zh-CN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>
                <a:solidFill>
                  <a:schemeClr val="tx1"/>
                </a:solidFill>
              </a:rPr>
              <a:t>FS_5GSAT_Ph3_ARCH/</a:t>
            </a:r>
            <a:r>
              <a:rPr lang="en-US" sz="2800" dirty="0">
                <a:solidFill>
                  <a:schemeClr val="tx1"/>
                </a:solidFill>
              </a:rPr>
              <a:t> 5GSAT_Ph3-ARC</a:t>
            </a:r>
            <a:endParaRPr lang="en-GB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063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88948" y="2216258"/>
            <a:ext cx="7377570" cy="25403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SA#106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dirty="0">
                <a:solidFill>
                  <a:prstClr val="black"/>
                </a:solidFill>
              </a:rPr>
              <a:t>In SA2 #166AHE and #167 meetings 96 contributions were submitted and 58 contributions were handled with 23 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100" dirty="0">
                <a:solidFill>
                  <a:prstClr val="black"/>
                </a:solidFill>
              </a:rPr>
              <a:t>Achievements: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Issues in the exception list were all resolved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CRs related to </a:t>
            </a:r>
            <a:r>
              <a:rPr lang="en-GB" altLang="zh-CN" sz="1000" dirty="0" err="1" smtClean="0">
                <a:solidFill>
                  <a:prstClr val="black"/>
                </a:solidFill>
              </a:rPr>
              <a:t>maintenace</a:t>
            </a:r>
            <a:r>
              <a:rPr lang="en-GB" altLang="zh-CN" sz="1000" dirty="0" smtClean="0">
                <a:solidFill>
                  <a:prstClr val="black"/>
                </a:solidFill>
              </a:rPr>
              <a:t> </a:t>
            </a:r>
            <a:r>
              <a:rPr lang="en-GB" altLang="zh-CN" sz="1000" dirty="0">
                <a:solidFill>
                  <a:prstClr val="black"/>
                </a:solidFill>
              </a:rPr>
              <a:t>of KI#4 and KI#1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A reply LS on AF authorization is sent to SA3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>
                <a:solidFill>
                  <a:prstClr val="black"/>
                </a:solidFill>
              </a:rPr>
              <a:t>A LS to SA4 is sent to trigger their work on DC </a:t>
            </a:r>
            <a:r>
              <a:rPr lang="en-GB" altLang="zh-CN" sz="1000" dirty="0" smtClean="0">
                <a:solidFill>
                  <a:prstClr val="black"/>
                </a:solidFill>
              </a:rPr>
              <a:t>multiplexing</a:t>
            </a:r>
            <a:endParaRPr lang="en-US" altLang="zh-CN" sz="1000" dirty="0" smtClean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2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20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1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dirty="0">
                <a:solidFill>
                  <a:prstClr val="black"/>
                </a:solidFill>
              </a:rPr>
              <a:t>Controversial </a:t>
            </a:r>
            <a:r>
              <a:rPr lang="de-DE" altLang="ko-KR" sz="1200" b="1" dirty="0" smtClean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10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>
                <a:solidFill>
                  <a:prstClr val="black"/>
                </a:solidFill>
                <a:sym typeface="+mn-ea"/>
              </a:rPr>
              <a:t>Next steps</a:t>
            </a:r>
            <a:endParaRPr lang="en-US" altLang="zh-CN" sz="12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C</a:t>
            </a: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ontinue </a:t>
            </a: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the maintenance and alignment with other WGs for all KIs (Only Cat F CR needed )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12014218"/>
              </p:ext>
            </p:extLst>
          </p:nvPr>
        </p:nvGraphicFramePr>
        <p:xfrm>
          <a:off x="488948" y="970956"/>
          <a:ext cx="7916820" cy="1165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49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7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8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33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94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517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701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/>
                        <a:t>UID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Name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Acronym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900"/>
                        <a:t>(dd/mm/yyyy)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Old %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/>
                        <a:t>WID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1010030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chemeClr val="tx1"/>
                          </a:solidFill>
                        </a:rPr>
                        <a:t>FS_NG_RTC_Ph2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4"/>
                        </a:rPr>
                        <a:t>SP-231196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9525" marR="9525" marT="9525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smtClean="0">
                          <a:solidFill>
                            <a:srgbClr val="FF0000"/>
                          </a:solidFill>
                        </a:rPr>
                        <a:t>Complete</a:t>
                      </a:r>
                      <a:endParaRPr lang="en-US" altLang="zh-CN" sz="900" b="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 marL="68580" marR="68580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900" b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>
                          <a:solidFill>
                            <a:srgbClr val="0000FF"/>
                          </a:solidFill>
                          <a:latin typeface="+mn-lt"/>
                          <a:hlinkClick r:id="rId5"/>
                        </a:rPr>
                        <a:t>SP-240985</a:t>
                      </a:r>
                      <a:endParaRPr lang="en-US" altLang="en-US" sz="900" b="0" u="sng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9525" marR="9525" marT="9525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98%</a:t>
                      </a: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</a:rPr>
                        <a:t>Remaining issues in exception list have been resolved</a:t>
                      </a:r>
                    </a:p>
                  </a:txBody>
                  <a:tcPr marL="68580" marR="68580" marT="34290" marB="3429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en-GB" sz="2800" dirty="0" smtClean="0">
                <a:solidFill>
                  <a:schemeClr val="tx1"/>
                </a:solidFill>
              </a:rPr>
              <a:t>FS_</a:t>
            </a:r>
            <a:r>
              <a:rPr lang="en-GB" altLang="en-US" sz="2800" dirty="0" smtClean="0">
                <a:solidFill>
                  <a:schemeClr val="tx1"/>
                </a:solidFill>
              </a:rPr>
              <a:t>NG_RTC</a:t>
            </a:r>
            <a:r>
              <a:rPr lang="en-US" altLang="en-GB" sz="2800" dirty="0" smtClean="0">
                <a:solidFill>
                  <a:schemeClr val="tx1"/>
                </a:solidFill>
              </a:rPr>
              <a:t>_Ph2/NG_RTC_Ph2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2595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smtClean="0">
                <a:solidFill>
                  <a:schemeClr val="tx1"/>
                </a:solidFill>
              </a:rPr>
              <a:t>FS_XRM_Ph2/XRM_Ph2</a:t>
            </a:r>
            <a:endParaRPr lang="en-GB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051963"/>
            <a:ext cx="8250237" cy="27447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zh-CN" sz="1200" b="1" dirty="0" smtClean="0">
                <a:solidFill>
                  <a:prstClr val="black"/>
                </a:solidFill>
              </a:rPr>
              <a:t>SA#106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Normative and maintenance work at SA2#166AH-e and SA2#167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SA2#166AH-e: 1 LS OUT, a related CR with its Rel-18 mirror and 15 more CRs are approved (KI#1: 2 CR, KI#2: 3 CRs, KI#3: 1 </a:t>
            </a:r>
            <a:r>
              <a:rPr lang="en-US" altLang="zh-CN" sz="1050" dirty="0"/>
              <a:t>CR, </a:t>
            </a:r>
            <a:r>
              <a:rPr lang="en-US" altLang="de-DE" sz="1050" dirty="0"/>
              <a:t>KI#4: 1 CR, KI#5: 5 CRs, </a:t>
            </a:r>
            <a:r>
              <a:rPr lang="en-US" altLang="zh-CN" sz="1050" dirty="0">
                <a:cs typeface="+mn-ea"/>
              </a:rPr>
              <a:t>KI#6: 1 CR, KI#9: 2 CRs</a:t>
            </a:r>
            <a:r>
              <a:rPr lang="en-US" altLang="de-DE" sz="105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SA2#167: 1 LS OUT with 3 related CRs and 16 more CRs are approved (KI#1: 4 CRs, KI#2: 2 CRs, KI#4: 3 CRs, KI#5: 2 CRs, KI#9: 5 CRs)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>
                <a:cs typeface="+mn-ea"/>
              </a:rPr>
              <a:t>All KIs completed</a:t>
            </a:r>
            <a:endParaRPr lang="en-US" altLang="de-DE" sz="105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20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20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WGs</a:t>
            </a:r>
            <a:endParaRPr lang="en-US" altLang="zh-CN" sz="1200" b="1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 smtClean="0">
                <a:sym typeface="+mn-ea"/>
              </a:rPr>
              <a:t>None</a:t>
            </a:r>
            <a:endParaRPr lang="en-US" altLang="de-DE" sz="1050" dirty="0"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200" b="1" dirty="0">
                <a:solidFill>
                  <a:prstClr val="black"/>
                </a:solidFill>
              </a:rPr>
              <a:t>Controversial </a:t>
            </a:r>
            <a:r>
              <a:rPr lang="de-DE" altLang="ko-KR" sz="1200" b="1" dirty="0" smtClean="0">
                <a:solidFill>
                  <a:prstClr val="black"/>
                </a:solidFill>
              </a:rPr>
              <a:t>issues</a:t>
            </a:r>
          </a:p>
          <a:p>
            <a:pPr marL="85725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000" dirty="0" smtClean="0">
                <a:solidFill>
                  <a:prstClr val="black"/>
                </a:solidFill>
              </a:rPr>
              <a:t>None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ko-KR" sz="1200" b="1" dirty="0" smtClean="0">
                <a:solidFill>
                  <a:prstClr val="black"/>
                </a:solidFill>
              </a:rPr>
              <a:t>Items </a:t>
            </a:r>
            <a:r>
              <a:rPr lang="de-DE" altLang="ko-KR" sz="1200" b="1" dirty="0">
                <a:solidFill>
                  <a:prstClr val="black"/>
                </a:solidFill>
              </a:rPr>
              <a:t>not part of Rel. </a:t>
            </a:r>
            <a:r>
              <a:rPr lang="de-DE" altLang="ko-KR" sz="1200" b="1" dirty="0" smtClean="0">
                <a:solidFill>
                  <a:prstClr val="black"/>
                </a:solidFill>
              </a:rPr>
              <a:t>19</a:t>
            </a:r>
            <a:endParaRPr lang="de-DE" altLang="ko-KR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050" dirty="0"/>
              <a:t>Application Layer Forward Error Correction (AL-FEC) awareness at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AutoNum type="arabicPeriod"/>
            </a:pPr>
            <a:r>
              <a:rPr lang="en-GB" sz="1050" dirty="0"/>
              <a:t>Differentiated </a:t>
            </a:r>
            <a:r>
              <a:rPr lang="en-GB" sz="1050" dirty="0" err="1"/>
              <a:t>QoS</a:t>
            </a:r>
            <a:r>
              <a:rPr lang="en-GB" sz="1050" dirty="0"/>
              <a:t> handling for ciphered multiplexed traffic other than </a:t>
            </a:r>
            <a:r>
              <a:rPr lang="en-GB" sz="1050" dirty="0" smtClean="0"/>
              <a:t>SRTP</a:t>
            </a:r>
            <a:endParaRPr lang="de-DE" altLang="ko-KR" sz="11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200" b="1" dirty="0" smtClean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050" dirty="0"/>
              <a:t>Maintenance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88631"/>
              </p:ext>
            </p:extLst>
          </p:nvPr>
        </p:nvGraphicFramePr>
        <p:xfrm>
          <a:off x="303213" y="1109663"/>
          <a:ext cx="8180387" cy="8921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Extended Reality and Media service (XRM)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SP-231671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Extended Reality and Media service (XRM)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21274913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88950" y="1954635"/>
            <a:ext cx="7958764" cy="2925358"/>
          </a:xfrm>
          <a:prstGeom prst="rect">
            <a:avLst/>
          </a:prstGeom>
        </p:spPr>
        <p:txBody>
          <a:bodyPr vert="horz" wrap="square" lIns="91430" tIns="34290" rIns="0" bIns="45715" numCol="1" anchor="t" anchorCtr="0" compatLnSpc="1">
            <a:prstTxWarp prst="textNoShape">
              <a:avLst/>
            </a:prstTxWarp>
            <a:noAutofit/>
          </a:bodyPr>
          <a:lstStyle/>
          <a:p>
            <a:pPr marL="342900" lvl="1" indent="-342900" defTabSz="6858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  <a:defRPr/>
            </a:pPr>
            <a:r>
              <a:rPr lang="en-US" altLang="ko-KR" sz="1350" b="1" dirty="0">
                <a:solidFill>
                  <a:prstClr val="black"/>
                </a:solidFill>
                <a:latin typeface="Calibri"/>
              </a:rPr>
              <a:t>Progress since </a:t>
            </a:r>
            <a:r>
              <a:rPr lang="en-US" altLang="ko-KR" sz="1350" b="1" dirty="0" smtClean="0">
                <a:solidFill>
                  <a:prstClr val="black"/>
                </a:solidFill>
                <a:latin typeface="Calibri"/>
              </a:rPr>
              <a:t>SA#106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Discussion on CRs for maintenance of TS documents has been started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The revised WID to discontinue the unfinished issues of Rel-19, based on decision at SA#106, is submitted to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140 </a:t>
            </a:r>
            <a:r>
              <a:rPr lang="en-US" altLang="ko-KR" sz="1000" dirty="0" err="1"/>
              <a:t>Tdocs</a:t>
            </a:r>
            <a:r>
              <a:rPr lang="en-US" altLang="ko-KR" sz="1000" dirty="0"/>
              <a:t> were submitted to SA2#166AH and #167 (120 CRs and 2 LSs are handled, 27 CRs and 1 LS are agreed</a:t>
            </a:r>
            <a:r>
              <a:rPr lang="en-US" altLang="ko-KR" sz="1000" dirty="0" smtClean="0"/>
              <a:t>)</a:t>
            </a:r>
            <a:endParaRPr lang="en-US" altLang="ko-KR" sz="1000" b="1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en-US" altLang="ko-KR" sz="1350" b="1" dirty="0" smtClean="0">
                <a:solidFill>
                  <a:prstClr val="black"/>
                </a:solidFill>
              </a:rPr>
              <a:t>Impacts </a:t>
            </a:r>
            <a:r>
              <a:rPr lang="en-US" altLang="ko-KR" sz="1350" b="1" dirty="0">
                <a:solidFill>
                  <a:prstClr val="black"/>
                </a:solidFill>
              </a:rPr>
              <a:t>and dependencies on other </a:t>
            </a:r>
            <a:r>
              <a:rPr lang="en-US" altLang="ko-KR" sz="1350" b="1" dirty="0" smtClean="0">
                <a:solidFill>
                  <a:prstClr val="black"/>
                </a:solidFill>
              </a:rPr>
              <a:t>WGs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>
                <a:sym typeface="+mn-ea"/>
              </a:rPr>
              <a:t>1 LS to SA5 regarding energy information collection from OAM to EIF (S2-2501217</a:t>
            </a:r>
            <a:r>
              <a:rPr lang="en-US" altLang="zh-CN" sz="1000" dirty="0" smtClean="0">
                <a:sym typeface="+mn-ea"/>
              </a:rPr>
              <a:t>)</a:t>
            </a:r>
            <a:endParaRPr lang="en-US" altLang="zh-CN" sz="1000" dirty="0"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>
                <a:sym typeface="+mn-ea"/>
              </a:rPr>
              <a:t>1 LS to RAN2/RAN3 regarding energy saving indication from CN to RAN (S2-2413034</a:t>
            </a:r>
            <a:r>
              <a:rPr lang="en-US" altLang="zh-CN" sz="1000" dirty="0" smtClean="0">
                <a:sym typeface="+mn-ea"/>
              </a:rPr>
              <a:t>)</a:t>
            </a:r>
            <a:endParaRPr lang="de-DE" altLang="ko-KR" sz="1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de-DE" altLang="ko-KR" sz="1350" b="1" dirty="0" smtClean="0">
                <a:solidFill>
                  <a:prstClr val="black"/>
                </a:solidFill>
              </a:rPr>
              <a:t>Contentious </a:t>
            </a:r>
            <a:r>
              <a:rPr lang="de-DE" altLang="ko-KR" sz="1350" b="1" dirty="0">
                <a:solidFill>
                  <a:prstClr val="black"/>
                </a:solidFill>
              </a:rPr>
              <a:t>issues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de-DE" sz="1000" dirty="0"/>
              <a:t>None</a:t>
            </a:r>
            <a:endParaRPr lang="de-DE" altLang="ko-KR" sz="1000" dirty="0">
              <a:solidFill>
                <a:prstClr val="black"/>
              </a:solidFill>
              <a:sym typeface="+mn-ea"/>
            </a:endParaRPr>
          </a:p>
          <a:p>
            <a:pPr marL="342900" lvl="1" indent="-342900">
              <a:spcBef>
                <a:spcPts val="0"/>
              </a:spcBef>
              <a:spcAft>
                <a:spcPts val="225"/>
              </a:spcAft>
              <a:buBlip>
                <a:blip r:embed="rId2"/>
              </a:buBlip>
            </a:pPr>
            <a:r>
              <a:rPr lang="de-DE" altLang="ko-KR" sz="135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225"/>
              </a:spcAft>
            </a:pPr>
            <a:r>
              <a:rPr lang="en-US" altLang="ko-KR" sz="1000" spc="-15" dirty="0" smtClean="0">
                <a:sym typeface="+mn-ea"/>
              </a:rPr>
              <a:t>Maintenance</a:t>
            </a:r>
            <a:r>
              <a:rPr lang="en-US" altLang="ko-KR" sz="1200" spc="-15" dirty="0"/>
              <a:t/>
            </a:r>
            <a:br>
              <a:rPr lang="en-US" altLang="ko-KR" sz="1200" spc="-15" dirty="0"/>
            </a:br>
            <a:endParaRPr lang="en-US" altLang="ko-KR" sz="1200" spc="-15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395624"/>
              </p:ext>
            </p:extLst>
          </p:nvPr>
        </p:nvGraphicFramePr>
        <p:xfrm>
          <a:off x="488950" y="1095867"/>
          <a:ext cx="8269156" cy="8177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55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37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69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6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19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4260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82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 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1010029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 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err="1"/>
                        <a:t>FS_EnergySys</a:t>
                      </a:r>
                      <a:endParaRPr lang="en-GB" sz="9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18/06/2024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100%</a:t>
                      </a:r>
                      <a:endParaRPr lang="en-GB" sz="9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900" b="0" i="0" u="none" strike="noStrike" dirty="0">
                          <a:effectLst/>
                          <a:latin typeface="+mj-lt"/>
                          <a:hlinkClick r:id="rId3"/>
                        </a:rPr>
                        <a:t>SP-231192</a:t>
                      </a:r>
                      <a:endParaRPr lang="en-GB" sz="900" dirty="0">
                        <a:latin typeface="+mj-lt"/>
                      </a:endParaRP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has</a:t>
                      </a:r>
                      <a:r>
                        <a:rPr lang="en-GB" sz="900" baseline="0" dirty="0">
                          <a:solidFill>
                            <a:srgbClr val="FF0000"/>
                          </a:solidFill>
                        </a:rPr>
                        <a:t> been completed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104496"/>
                  </a:ext>
                </a:extLst>
              </a:tr>
              <a:tr h="267789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/>
                        <a:t>5GS </a:t>
                      </a:r>
                      <a:r>
                        <a:rPr lang="en-US" sz="900" b="0" dirty="0"/>
                        <a:t>Enhancement for Energy Efficiency and Energy Saving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err="1"/>
                        <a:t>EnergySys</a:t>
                      </a:r>
                      <a:endParaRPr lang="en-GB" sz="900" dirty="0"/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70%</a:t>
                      </a:r>
                      <a:endParaRPr lang="en-GB" sz="900" dirty="0"/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44" marR="7144" marT="710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Normative work complete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4227141635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sz="2800" dirty="0" err="1" smtClean="0">
                <a:solidFill>
                  <a:schemeClr val="tx1"/>
                </a:solidFill>
              </a:rPr>
              <a:t>FS_EnergySys</a:t>
            </a:r>
            <a:r>
              <a:rPr lang="en-GB" altLang="en-US" sz="2800" dirty="0" smtClean="0">
                <a:solidFill>
                  <a:schemeClr val="tx1"/>
                </a:solidFill>
              </a:rPr>
              <a:t>/</a:t>
            </a:r>
            <a:r>
              <a:rPr lang="en-GB" altLang="en-US" sz="2800" dirty="0" err="1" smtClean="0">
                <a:solidFill>
                  <a:schemeClr val="tx1"/>
                </a:solidFill>
              </a:rPr>
              <a:t>EnergySys</a:t>
            </a:r>
            <a:endParaRPr lang="en-GB" altLang="en-US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437380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smtClean="0">
                <a:solidFill>
                  <a:schemeClr val="tx1"/>
                </a:solidFill>
              </a:rPr>
              <a:t>FS_MPS4msg/MPS4msg</a:t>
            </a:r>
            <a:endParaRPr lang="en-GB" altLang="en-US" sz="2800" b="1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7447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kern="0" dirty="0"/>
              <a:t>Progress since </a:t>
            </a:r>
            <a:r>
              <a:rPr lang="de-DE" altLang="de-DE" sz="1200" kern="0" dirty="0" smtClean="0"/>
              <a:t>SA#106:</a:t>
            </a:r>
            <a:endParaRPr lang="de-DE" altLang="de-DE" sz="1400" kern="0" dirty="0" smtClean="0"/>
          </a:p>
          <a:p>
            <a:pPr lvl="1">
              <a:spcBef>
                <a:spcPts val="0"/>
              </a:spcBef>
              <a:spcAft>
                <a:spcPts val="75"/>
              </a:spcAft>
            </a:pPr>
            <a:r>
              <a:rPr lang="en-US" altLang="de-DE" sz="1000" kern="0" dirty="0">
                <a:solidFill>
                  <a:prstClr val="black"/>
                </a:solidFill>
              </a:rPr>
              <a:t>No contributions submitted.</a:t>
            </a:r>
            <a:endParaRPr lang="en-US" altLang="de-DE" sz="10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de-DE" sz="1000" dirty="0"/>
              <a:t>Normative work is 100% complete </a:t>
            </a:r>
            <a:endParaRPr lang="en-US" altLang="zh-CN" sz="1000" dirty="0">
              <a:cs typeface="Times New Roman" panose="02020603050405020304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2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2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 smtClean="0">
                <a:solidFill>
                  <a:prstClr val="black"/>
                </a:solidFill>
              </a:rPr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kern="0" dirty="0" smtClean="0"/>
              <a:t>Next </a:t>
            </a:r>
            <a:r>
              <a:rPr lang="de-DE" sz="1200" kern="0" dirty="0"/>
              <a:t>steps</a:t>
            </a:r>
            <a:r>
              <a:rPr lang="de-DE" sz="1200" kern="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 smtClean="0"/>
              <a:t>Maintenance</a:t>
            </a: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811238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SP-231197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8371835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</a:t>
            </a:r>
            <a:r>
              <a:rPr lang="en-GB" sz="1500" b="1" dirty="0"/>
              <a:t>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488950" y="2323023"/>
            <a:ext cx="7069139" cy="259046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</a:t>
            </a:r>
            <a:r>
              <a:rPr lang="de-DE" altLang="de-DE" sz="1500" kern="0" dirty="0" smtClean="0"/>
              <a:t>SA#106:</a:t>
            </a:r>
            <a:endParaRPr lang="de-DE" altLang="de-DE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11 CRs to TS 23.501 and TS 23.273 were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Additional ULI support, AMF determination of UE served by a MWAB, Impact of MWAB mobility, UE mobility served by MWAB, </a:t>
            </a:r>
            <a:r>
              <a:rPr lang="en-US" altLang="de-DE" sz="1000" kern="0" dirty="0" err="1"/>
              <a:t>QoS</a:t>
            </a:r>
            <a:r>
              <a:rPr lang="en-US" altLang="de-DE" sz="1000" kern="0" dirty="0"/>
              <a:t> handling of </a:t>
            </a:r>
            <a:r>
              <a:rPr lang="en-US" altLang="de-DE" sz="1000" kern="0" dirty="0" err="1"/>
              <a:t>Xn</a:t>
            </a:r>
            <a:r>
              <a:rPr lang="en-US" altLang="de-DE" sz="1000" kern="0" dirty="0"/>
              <a:t> traffic, Regulatory service via MWAB, Location services when roaming, and Privacy check for </a:t>
            </a:r>
            <a:r>
              <a:rPr lang="en-US" altLang="de-DE" sz="1000" kern="0" dirty="0" smtClean="0"/>
              <a:t>MWAB </a:t>
            </a:r>
            <a:endParaRPr lang="en-US" altLang="de-DE" sz="1000" kern="0" dirty="0"/>
          </a:p>
          <a:p>
            <a:pPr>
              <a:spcBef>
                <a:spcPts val="225"/>
              </a:spcBef>
              <a:spcAft>
                <a:spcPts val="225"/>
              </a:spcAft>
              <a:defRPr/>
            </a:pPr>
            <a:r>
              <a:rPr lang="en-US" sz="15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dirty="0" smtClean="0"/>
              <a:t>OAM </a:t>
            </a:r>
            <a:r>
              <a:rPr lang="en-US" sz="1000" dirty="0"/>
              <a:t>support is expected to be handled by SA5, and security to be handled by SA3</a:t>
            </a:r>
            <a:endParaRPr lang="en-US" altLang="zh-CN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</a:t>
            </a:r>
            <a:r>
              <a:rPr lang="de-DE" sz="1500" kern="0" dirty="0" smtClean="0"/>
              <a:t>:</a:t>
            </a:r>
            <a:endParaRPr lang="en-US" sz="900" kern="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kern="0" dirty="0" smtClean="0"/>
              <a:t>Alignment </a:t>
            </a:r>
            <a:r>
              <a:rPr lang="en-US" sz="1000" kern="0" dirty="0"/>
              <a:t>based on work progressed in other working groups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7035978"/>
              </p:ext>
            </p:extLst>
          </p:nvPr>
        </p:nvGraphicFramePr>
        <p:xfrm>
          <a:off x="488950" y="1277359"/>
          <a:ext cx="8009097" cy="6323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78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3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4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81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746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956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(dd/mm/</a:t>
                      </a:r>
                      <a:r>
                        <a:rPr lang="en-GB" sz="900" dirty="0" err="1"/>
                        <a:t>yyyy</a:t>
                      </a:r>
                      <a:r>
                        <a:rPr lang="en-GB" sz="900" dirty="0"/>
                        <a:t>)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45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1020067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Vehicle Mounted Relays Phase 2 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FS_VMR_Ph2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SP-240493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945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1040031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Vehicle Mounted Relays Phase 2 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VMR_Ph2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7144" marR="7144" marT="713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sz="2800" dirty="0" smtClean="0">
                <a:solidFill>
                  <a:srgbClr val="000000"/>
                </a:solidFill>
                <a:latin typeface="Arial" panose="020B0604020202020204" pitchFamily="34" charset="0"/>
              </a:rPr>
              <a:t>FS_VMR_Ph2/VMR_Ph2</a:t>
            </a:r>
            <a:endParaRPr lang="en-GB" altLang="en-US" sz="28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67198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>
                <a:solidFill>
                  <a:schemeClr val="tx1"/>
                </a:solidFill>
              </a:rPr>
              <a:t>FS_5G_ProSe_Ph3/5G_ProSe_Ph3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400" b="1" dirty="0" smtClean="0">
                <a:solidFill>
                  <a:prstClr val="black"/>
                </a:solidFill>
              </a:rPr>
              <a:t>SA#106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18</a:t>
            </a:r>
            <a:r>
              <a:rPr lang="en-US" altLang="de-DE" sz="1200" kern="0" dirty="0" smtClean="0"/>
              <a:t> CRs to TS 23.304 and one CR to TS 23.502 were agreed.</a:t>
            </a:r>
            <a:endParaRPr lang="en-US" altLang="ko-KR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reply LS sent to RAN WG2 on relay discovery announcement.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sent to SA WG3 on </a:t>
            </a:r>
            <a:r>
              <a:rPr lang="en-US" altLang="de-DE" sz="1200" dirty="0" smtClean="0"/>
              <a:t>m</a:t>
            </a:r>
            <a:r>
              <a:rPr lang="en-US" altLang="de-DE" sz="1200" kern="0" dirty="0" smtClean="0"/>
              <a:t>ulti-hop U2N relay architecture </a:t>
            </a:r>
            <a:r>
              <a:rPr lang="en-US" altLang="de-DE" sz="1200" dirty="0" smtClean="0"/>
              <a:t>a</a:t>
            </a:r>
            <a:r>
              <a:rPr lang="en-US" altLang="de-DE" sz="1200" kern="0" dirty="0" smtClean="0"/>
              <a:t>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LS OUT sent to RAN WGs 2 and 3 on Authorization information for Layer-2 multi-hop U2N relaying to NG-RAN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400" b="1" dirty="0" smtClean="0">
                <a:solidFill>
                  <a:prstClr val="black"/>
                </a:solidFill>
              </a:rPr>
              <a:t>Impacts and dependencies on other WGs</a:t>
            </a:r>
            <a:endParaRPr lang="en-US" altLang="de-DE" sz="1400" dirty="0" smtClean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Layer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2 UE-to-Network Relay has dependencies in related work item in RAN.</a:t>
            </a:r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altLang="ko-KR" sz="1400" b="1" kern="0" dirty="0">
                <a:solidFill>
                  <a:prstClr val="black"/>
                </a:solidFill>
                <a:ea typeface="맑은 고딕" panose="020B0503020000020004" pitchFamily="34" charset="-127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  <a:endParaRPr lang="de-DE" altLang="ko-KR" sz="1200" b="1" kern="0" dirty="0"/>
          </a:p>
          <a:p>
            <a:pPr lvl="1">
              <a:defRPr/>
            </a:pPr>
            <a:r>
              <a:rPr lang="en-US" sz="1200" dirty="0" smtClean="0"/>
              <a:t>Continue maintenance </a:t>
            </a:r>
            <a:r>
              <a:rPr lang="en-US" sz="1200" dirty="0"/>
              <a:t>work.</a:t>
            </a:r>
          </a:p>
          <a:p>
            <a:pPr lvl="1">
              <a:defRPr/>
            </a:pPr>
            <a:r>
              <a:rPr lang="en-US" sz="1200" dirty="0"/>
              <a:t>Alignment with RAN for </a:t>
            </a:r>
            <a:r>
              <a:rPr lang="en-US" altLang="de-DE" sz="1200" dirty="0">
                <a:solidFill>
                  <a:prstClr val="black"/>
                </a:solidFill>
                <a:sym typeface="+mn-ea"/>
              </a:rPr>
              <a:t>Layer 2 UE-to-Network </a:t>
            </a:r>
            <a:r>
              <a:rPr lang="en-US" altLang="de-DE" sz="1200" dirty="0" smtClean="0">
                <a:solidFill>
                  <a:prstClr val="black"/>
                </a:solidFill>
                <a:sym typeface="+mn-ea"/>
              </a:rPr>
              <a:t>Relay</a:t>
            </a:r>
            <a:endParaRPr lang="en-US" sz="1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049269"/>
              </p:ext>
            </p:extLst>
          </p:nvPr>
        </p:nvGraphicFramePr>
        <p:xfrm>
          <a:off x="303213" y="1109663"/>
          <a:ext cx="8180387" cy="741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1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4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82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1020066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18/06/2024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SP-231798</a:t>
                      </a:r>
                      <a:endParaRPr lang="en-GB" sz="8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38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1040030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18/12/2024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SP-240988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FS_UIA_ARC/UIA_ARC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43967"/>
            <a:ext cx="8250237" cy="292489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b="1" dirty="0" smtClean="0"/>
              <a:t>Progress </a:t>
            </a:r>
            <a:r>
              <a:rPr lang="de-DE" altLang="de-DE" sz="1200" b="1" dirty="0"/>
              <a:t>since </a:t>
            </a:r>
            <a:r>
              <a:rPr lang="de-DE" altLang="de-DE" sz="1200" b="1" dirty="0" smtClean="0"/>
              <a:t>SA#106</a:t>
            </a:r>
            <a:endParaRPr lang="de-DE" altLang="de-DE" sz="1200" b="1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50 documents were submitted to SA2 #166-AH-e. 17 were approved, 3 were merged, 10 were noted, 1 was postponed, 19 were not handled.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UIA_ARC was not on the SA2 #167 agenda.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In sumary 17 CAT-F CRs were approved: 2 for TS 23.316 CR, 7 for TS 23.501 CRs, 5 for TS 23.502 CRs, and 3 for TS 23.503 CRs.</a:t>
            </a:r>
          </a:p>
          <a:p>
            <a:pPr>
              <a:spcBef>
                <a:spcPct val="0"/>
              </a:spcBef>
            </a:pPr>
            <a:r>
              <a:rPr lang="en-GB" altLang="en-US" sz="1200" b="1" dirty="0" smtClean="0"/>
              <a:t>Impacts </a:t>
            </a:r>
            <a:r>
              <a:rPr lang="en-GB" altLang="en-US" sz="1200" b="1" dirty="0"/>
              <a:t>and dependencies on other </a:t>
            </a:r>
            <a:r>
              <a:rPr lang="en-GB" altLang="en-US" sz="1200" b="1" dirty="0" smtClean="0"/>
              <a:t>WGs</a:t>
            </a:r>
            <a:endParaRPr lang="en-GB" altLang="en-US" sz="1200" dirty="0"/>
          </a:p>
          <a:p>
            <a:pPr lvl="1">
              <a:spcBef>
                <a:spcPct val="0"/>
              </a:spcBef>
            </a:pPr>
            <a:r>
              <a:rPr lang="de-DE" altLang="de-DE" sz="1000" dirty="0" smtClean="0"/>
              <a:t>None </a:t>
            </a:r>
            <a:r>
              <a:rPr lang="de-DE" altLang="de-DE" sz="1000" dirty="0"/>
              <a:t>identified</a:t>
            </a: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b="1" dirty="0"/>
              <a:t>Contentious Issues</a:t>
            </a:r>
          </a:p>
          <a:p>
            <a:pPr lvl="1">
              <a:spcBef>
                <a:spcPct val="0"/>
              </a:spcBef>
            </a:pPr>
            <a:r>
              <a:rPr lang="de-DE" altLang="de-DE" sz="1000" dirty="0"/>
              <a:t>None </a:t>
            </a:r>
            <a:r>
              <a:rPr lang="de-DE" altLang="de-DE" sz="1000" dirty="0" smtClean="0"/>
              <a:t>identified</a:t>
            </a:r>
            <a:endParaRPr lang="en-US" sz="1000" b="1" dirty="0"/>
          </a:p>
          <a:p>
            <a:pPr>
              <a:spcBef>
                <a:spcPct val="0"/>
              </a:spcBef>
            </a:pPr>
            <a:r>
              <a:rPr lang="de-DE" altLang="en-US" sz="1200" b="1" dirty="0"/>
              <a:t>Next Steps</a:t>
            </a:r>
          </a:p>
          <a:p>
            <a:pPr marL="538163" lvl="1">
              <a:spcBef>
                <a:spcPct val="0"/>
              </a:spcBef>
            </a:pPr>
            <a:r>
              <a:rPr lang="en-US" sz="900" dirty="0"/>
              <a:t> </a:t>
            </a:r>
            <a:r>
              <a:rPr lang="en-US" sz="1000" dirty="0"/>
              <a:t>Maintenance work and alignments based on feedback from and progress in CT </a:t>
            </a:r>
            <a:r>
              <a:rPr lang="en-US" sz="1000" dirty="0" smtClean="0"/>
              <a:t>WGs</a:t>
            </a:r>
            <a:endParaRPr lang="en-US" altLang="en-US" sz="9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381279"/>
              </p:ext>
            </p:extLst>
          </p:nvPr>
        </p:nvGraphicFramePr>
        <p:xfrm>
          <a:off x="303213" y="1017384"/>
          <a:ext cx="8454893" cy="8526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46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3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84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6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2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91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91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913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User Identities and Authentication Architecture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FS_UIA_ARC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1040085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Identifying non-3GPP Devices Connecting behind a UE or 5G-RG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UIA_ARC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30/12/2024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Previously 90% pending exception discussion. That exception sheet was not agreed.</a:t>
                      </a: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FS_eEDGE_5GC_ph3/ eEDGE_5GC_ph3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192097"/>
            <a:ext cx="8250237" cy="267676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SA#106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kern="0" dirty="0" smtClean="0"/>
              <a:t>45 </a:t>
            </a:r>
            <a:r>
              <a:rPr lang="en-US" altLang="de-DE" sz="1200" kern="0" dirty="0" err="1"/>
              <a:t>Tdocs</a:t>
            </a:r>
            <a:r>
              <a:rPr lang="en-US" altLang="de-DE" sz="1200" kern="0" dirty="0"/>
              <a:t> received, 25 CRs were </a:t>
            </a:r>
            <a:r>
              <a:rPr lang="en-US" altLang="de-DE" sz="1200" kern="0" dirty="0" smtClean="0"/>
              <a:t>approved</a:t>
            </a:r>
            <a:endParaRPr lang="en-US" altLang="de-DE" sz="1200" kern="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sz="1400" b="1" kern="0" dirty="0" smtClean="0"/>
              <a:t>Impacts </a:t>
            </a:r>
            <a:r>
              <a:rPr lang="en-US" sz="1400" b="1" kern="0" dirty="0"/>
              <a:t>and dependencies on other WGs: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400" b="1" kern="0" dirty="0"/>
              <a:t>Controversial</a:t>
            </a:r>
            <a:r>
              <a:rPr lang="de-DE" sz="14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 smtClean="0"/>
              <a:t>None</a:t>
            </a: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sz="14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Continue maintenance</a:t>
            </a:r>
            <a:endParaRPr lang="en-US" altLang="zh-CN" sz="12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779188"/>
              </p:ext>
            </p:extLst>
          </p:nvPr>
        </p:nvGraphicFramePr>
        <p:xfrm>
          <a:off x="303213" y="1109663"/>
          <a:ext cx="8180387" cy="10079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Enhancement of support for Edge Computing in 5G Core network - Phase 3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FS_eEDGE_5GC_Ph3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SP-240962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1040036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eEDGE_5GC_Ph3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78596877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FS_UAS_Ph3/UAS_Ph3 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SA#106</a:t>
            </a:r>
            <a:endParaRPr lang="de-DE" altLang="de-DE" sz="1200" b="1" kern="0" dirty="0" smtClean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050" kern="0" dirty="0"/>
              <a:t>10 CRs to TS 23.256 </a:t>
            </a:r>
            <a:r>
              <a:rPr lang="en-US" altLang="de-DE" sz="1050" dirty="0"/>
              <a:t>and</a:t>
            </a:r>
            <a:r>
              <a:rPr lang="en-US" altLang="de-DE" sz="1050" kern="0" dirty="0"/>
              <a:t> 1 </a:t>
            </a:r>
            <a:r>
              <a:rPr lang="en-US" altLang="de-DE" sz="1050" dirty="0"/>
              <a:t>CR</a:t>
            </a:r>
            <a:r>
              <a:rPr lang="ko-KR" altLang="en-US" sz="1050" dirty="0"/>
              <a:t> </a:t>
            </a:r>
            <a:r>
              <a:rPr lang="en-US" altLang="ko-KR" sz="1050" dirty="0"/>
              <a:t>to</a:t>
            </a:r>
            <a:r>
              <a:rPr lang="ko-KR" altLang="en-US" sz="1050" dirty="0"/>
              <a:t> </a:t>
            </a:r>
            <a:r>
              <a:rPr lang="en-US" altLang="ko-KR" sz="1050" dirty="0"/>
              <a:t>TS</a:t>
            </a:r>
            <a:r>
              <a:rPr lang="ko-KR" altLang="en-US" sz="1050" dirty="0"/>
              <a:t> </a:t>
            </a:r>
            <a:r>
              <a:rPr lang="en-US" altLang="ko-KR" sz="1050" dirty="0"/>
              <a:t>23.502</a:t>
            </a:r>
            <a:r>
              <a:rPr lang="en-US" altLang="de-DE" sz="1050" kern="0" dirty="0"/>
              <a:t> were agreed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</a:t>
            </a:r>
            <a:r>
              <a:rPr lang="en-US" sz="1200" b="1" dirty="0" smtClean="0"/>
              <a:t>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CT3: Using </a:t>
            </a:r>
            <a:r>
              <a:rPr lang="en-US" altLang="zh-CN" sz="1050" dirty="0" err="1">
                <a:solidFill>
                  <a:prstClr val="black"/>
                </a:solidFill>
                <a:sym typeface="+mn-ea"/>
              </a:rPr>
              <a:t>Nnef_RetrieveInfoUAVFlight_Get</a:t>
            </a: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 in the procedure for USS changeover during a UAV flight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50" dirty="0">
                <a:solidFill>
                  <a:prstClr val="black"/>
                </a:solidFill>
                <a:sym typeface="+mn-ea"/>
              </a:rPr>
              <a:t>RAN3: Procedures for altitude reporting for aerial UEs 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r>
              <a:rPr lang="en-US" altLang="de-DE" sz="1050" dirty="0"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altLang="de-DE" sz="1050" dirty="0">
                <a:cs typeface="Arial" panose="020B0604020202020204" pitchFamily="34" charset="0"/>
              </a:rPr>
              <a:t>CT3 and RAN3 related aspects are expected to be progressed during Q2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50" dirty="0">
                <a:solidFill>
                  <a:prstClr val="black"/>
                </a:solidFill>
              </a:rPr>
              <a:t>SA3: check USS list aspect progressed in SA3 and follow-up if necessary</a:t>
            </a:r>
            <a:endParaRPr lang="de-DE" sz="105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 smtClean="0"/>
              <a:t>Outstanding </a:t>
            </a:r>
            <a:r>
              <a:rPr lang="de-DE" sz="1200" b="1" kern="0" dirty="0"/>
              <a:t>issues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  <a:endParaRPr lang="de-DE" altLang="ko-KR" sz="105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alignments based on feedback from and progress in other </a:t>
            </a:r>
            <a:r>
              <a:rPr lang="en-US" altLang="ko-KR" sz="1050" kern="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WGs</a:t>
            </a:r>
            <a:endParaRPr lang="en-US" altLang="de-DE" sz="80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737950"/>
              </p:ext>
            </p:extLst>
          </p:nvPr>
        </p:nvGraphicFramePr>
        <p:xfrm>
          <a:off x="303213" y="1109663"/>
          <a:ext cx="8180387" cy="8921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SP-231801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5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FS_UPEAS_Ph2/UPEAS_Ph2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SA#106</a:t>
            </a:r>
            <a:endParaRPr lang="de-DE" altLang="de-DE" sz="12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Continue </a:t>
            </a:r>
            <a:r>
              <a:rPr lang="en-GB" altLang="zh-CN" sz="1050" dirty="0"/>
              <a:t>maintenance </a:t>
            </a:r>
            <a:r>
              <a:rPr lang="en-US" altLang="de-DE" sz="1050" dirty="0"/>
              <a:t>work at </a:t>
            </a:r>
            <a:r>
              <a:rPr lang="en-US" altLang="zh-CN" sz="1050" dirty="0"/>
              <a:t>SA2#166e and </a:t>
            </a:r>
            <a:r>
              <a:rPr lang="en-US" altLang="de-DE" sz="1050" dirty="0"/>
              <a:t>SA2#167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9 CRs are approved at SA2#166e and 1 CR is approved at SA2#167</a:t>
            </a:r>
            <a:endParaRPr lang="en-US" altLang="zh-CN" sz="1100" dirty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400" b="1" kern="0" dirty="0" smtClean="0"/>
              <a:t>Impacts </a:t>
            </a:r>
            <a:r>
              <a:rPr lang="en-US" sz="1400" b="1" kern="0" dirty="0"/>
              <a:t>and dependencies on other </a:t>
            </a:r>
            <a:r>
              <a:rPr lang="en-US" sz="1400" b="1" kern="0" dirty="0" smtClean="0"/>
              <a:t>WGs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400" b="1" kern="0" dirty="0"/>
              <a:t>Controversial </a:t>
            </a:r>
            <a:r>
              <a:rPr lang="de-DE" sz="1400" b="1" kern="0" dirty="0" smtClean="0"/>
              <a:t>issues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None</a:t>
            </a:r>
            <a:endParaRPr 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kern="0" dirty="0"/>
              <a:t>Next </a:t>
            </a:r>
            <a:r>
              <a:rPr lang="de-DE" sz="1400" b="1" kern="0" dirty="0" smtClean="0"/>
              <a:t>steps</a:t>
            </a:r>
            <a:endParaRPr 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050" dirty="0"/>
              <a:t>M</a:t>
            </a:r>
            <a:r>
              <a:rPr lang="en-GB" altLang="zh-CN" sz="1050" dirty="0" smtClean="0"/>
              <a:t>aintenance</a:t>
            </a:r>
            <a:endParaRPr lang="de-DE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33258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FS_5G_Femto/5G_Femto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822453"/>
            <a:ext cx="8250237" cy="304641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200" b="1" dirty="0" smtClean="0">
                <a:solidFill>
                  <a:prstClr val="black"/>
                </a:solidFill>
              </a:rPr>
              <a:t>SA#106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dirty="0"/>
              <a:t>A total of 5 CRs (4 CRs for TS 23.501 and 1 CR for TS 23.502)</a:t>
            </a:r>
            <a:r>
              <a:rPr lang="en-US" altLang="de-DE" sz="1100" kern="0" dirty="0"/>
              <a:t> were agreed on the clarification on CAG information provisioning and roaming aspect</a:t>
            </a:r>
            <a:r>
              <a:rPr lang="en-GB" altLang="de-DE" sz="1100" dirty="0"/>
              <a:t>.</a:t>
            </a:r>
            <a:endParaRPr lang="en-US" altLang="de-DE" sz="800" kern="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100" dirty="0"/>
              <a:t>LS on NR </a:t>
            </a:r>
            <a:r>
              <a:rPr lang="en-GB" altLang="de-DE" sz="1100" dirty="0" err="1"/>
              <a:t>Femto</a:t>
            </a:r>
            <a:r>
              <a:rPr lang="en-GB" altLang="de-DE" sz="1100" dirty="0"/>
              <a:t> node shared by PLMN and PNI-NPN</a:t>
            </a:r>
            <a:r>
              <a:rPr lang="en-US" altLang="de-DE" sz="1100" dirty="0"/>
              <a:t> is approved and forwarded to RAN3 (</a:t>
            </a:r>
            <a:r>
              <a:rPr lang="en-US" altLang="de-DE" sz="1100" dirty="0">
                <a:hlinkClick r:id="rId4"/>
              </a:rPr>
              <a:t>S2-2502787</a:t>
            </a:r>
            <a:r>
              <a:rPr lang="en-US" altLang="de-DE" sz="1100" dirty="0" smtClean="0"/>
              <a:t>)</a:t>
            </a:r>
            <a:endParaRPr lang="en-GB" altLang="de-DE" sz="1200" dirty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ko-KR" sz="12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100" dirty="0">
                <a:solidFill>
                  <a:prstClr val="black"/>
                </a:solidFill>
                <a:sym typeface="+mn-ea"/>
              </a:rPr>
              <a:t>Depending on the LS response, there may be dependencies on the RAN </a:t>
            </a:r>
            <a:endParaRPr lang="en-GB" altLang="zh-CN" sz="1100" dirty="0" smtClean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200" b="1" kern="0" dirty="0" smtClean="0"/>
              <a:t>Outstanding </a:t>
            </a:r>
            <a:r>
              <a:rPr lang="de-DE" altLang="ko-KR" sz="12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100" dirty="0" smtClean="0"/>
              <a:t>None</a:t>
            </a:r>
            <a:endParaRPr lang="de-DE" altLang="ko-KR" sz="11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960052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SP-231797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System aspects of 5G NR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Femto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SP-241327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FS_MASSS/MASSS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</a:t>
            </a:r>
            <a:r>
              <a:rPr lang="en-US" altLang="ko-KR" sz="1600" b="1" dirty="0" smtClean="0">
                <a:solidFill>
                  <a:prstClr val="black"/>
                </a:solidFill>
              </a:rPr>
              <a:t>SA#106</a:t>
            </a:r>
            <a:endParaRPr lang="en-US" altLang="ko-KR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16 </a:t>
            </a:r>
            <a:r>
              <a:rPr lang="en-US" altLang="de-DE" sz="1200" dirty="0"/>
              <a:t>maintenance CRs and 1 discussion paper were submitted. 11 CRs were approved (TS 23.501/23.502/23.503)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 smtClean="0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None</a:t>
            </a:r>
            <a:endParaRPr lang="en-US" altLang="ko-KR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Maintenance</a:t>
            </a:r>
            <a:endParaRPr lang="en-US" altLang="ko-KR" sz="12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831553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1020070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Study on Multi-Access (</a:t>
                      </a:r>
                      <a:r>
                        <a:rPr lang="en-GB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and ATSSS_Ph4)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FS_MASSS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SP-240467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Multi-Access (ATSSS_Ph4)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MASSS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SP-240994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428340199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dirty="0" err="1" smtClean="0">
                <a:solidFill>
                  <a:schemeClr val="tx1"/>
                </a:solidFill>
              </a:rPr>
              <a:t>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/</a:t>
            </a:r>
            <a:r>
              <a:rPr lang="en-US" altLang="de-DE" sz="2800" dirty="0" err="1" smtClean="0">
                <a:solidFill>
                  <a:schemeClr val="tx1"/>
                </a:solidFill>
              </a:rPr>
              <a:t>FS_AmbientIoT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2192067"/>
            <a:ext cx="8250237" cy="267679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</a:t>
            </a:r>
            <a:r>
              <a:rPr lang="de-DE" altLang="de-DE" sz="1200" b="1" kern="0" dirty="0" smtClean="0">
                <a:solidFill>
                  <a:prstClr val="black"/>
                </a:solidFill>
              </a:rPr>
              <a:t>SA#106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742950" lvl="1" indent="-28575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100" kern="0" dirty="0">
                <a:solidFill>
                  <a:prstClr val="black"/>
                </a:solidFill>
                <a:cs typeface="Arial" panose="020B0604020202020204" pitchFamily="34" charset="0"/>
              </a:rPr>
              <a:t>TR is 100%</a:t>
            </a:r>
            <a:r>
              <a:rPr lang="en-US" altLang="de-DE" sz="1100" kern="0" dirty="0">
                <a:solidFill>
                  <a:prstClr val="black"/>
                </a:solidFill>
              </a:rPr>
              <a:t> complete, and will be sent to SA for approval.</a:t>
            </a:r>
          </a:p>
          <a:p>
            <a:pPr marL="742950" lvl="1" indent="-28575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100" kern="0" dirty="0">
                <a:solidFill>
                  <a:prstClr val="black"/>
                </a:solidFill>
              </a:rPr>
              <a:t>Started normative work in the new TS 23.xyz. Several </a:t>
            </a:r>
            <a:r>
              <a:rPr lang="en-US" altLang="de-DE" sz="1100" kern="0" dirty="0" err="1">
                <a:solidFill>
                  <a:prstClr val="black"/>
                </a:solidFill>
              </a:rPr>
              <a:t>pCR</a:t>
            </a:r>
            <a:r>
              <a:rPr lang="en-US" altLang="de-DE" sz="1100" kern="0" dirty="0">
                <a:solidFill>
                  <a:prstClr val="black"/>
                </a:solidFill>
              </a:rPr>
              <a:t> are agreed and incorporated in the new TS.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100" kern="0" dirty="0">
                <a:solidFill>
                  <a:prstClr val="black"/>
                </a:solidFill>
                <a:cs typeface="Arial" panose="020B0604020202020204" pitchFamily="34" charset="0"/>
              </a:rPr>
              <a:t>SA2 approved Rel-19 </a:t>
            </a:r>
            <a:r>
              <a:rPr lang="en-US" altLang="de-DE" sz="1100" kern="0" dirty="0" err="1">
                <a:solidFill>
                  <a:prstClr val="black"/>
                </a:solidFill>
                <a:cs typeface="Arial" panose="020B0604020202020204" pitchFamily="34" charset="0"/>
              </a:rPr>
              <a:t>AmbientIoT</a:t>
            </a:r>
            <a:r>
              <a:rPr lang="en-US" altLang="de-DE" sz="1100" kern="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r>
              <a:rPr lang="en-US" altLang="de-DE" sz="1100" kern="0" dirty="0" smtClean="0">
                <a:solidFill>
                  <a:prstClr val="black"/>
                </a:solidFill>
                <a:cs typeface="Arial" panose="020B0604020202020204" pitchFamily="34" charset="0"/>
              </a:rPr>
              <a:t>WID</a:t>
            </a:r>
            <a:endParaRPr lang="en-US" altLang="de-DE" sz="1100" dirty="0">
              <a:solidFill>
                <a:prstClr val="black"/>
              </a:solidFill>
              <a:highlight>
                <a:srgbClr val="FFFF00"/>
              </a:highlight>
              <a:cs typeface="Arial" panose="020B060402020202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en-US" sz="1200" b="1" dirty="0">
                <a:solidFill>
                  <a:prstClr val="black"/>
                </a:solidFill>
              </a:rPr>
              <a:t>Other WG</a:t>
            </a:r>
            <a:r>
              <a:rPr lang="en-US" sz="1200" b="1" dirty="0">
                <a:solidFill>
                  <a:prstClr val="black"/>
                </a:solidFill>
                <a:cs typeface="Arial" panose="020B0604020202020204" pitchFamily="34" charset="0"/>
              </a:rPr>
              <a:t> impacts and dependencies</a:t>
            </a:r>
            <a:endParaRPr lang="de-DE" sz="1200" b="1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Several issues need coordination with RAN &amp; SA WG3 in the normative </a:t>
            </a:r>
            <a:r>
              <a:rPr lang="en-US" altLang="zh-CN" sz="1100" dirty="0" smtClean="0">
                <a:solidFill>
                  <a:prstClr val="black"/>
                </a:solidFill>
                <a:sym typeface="+mn-ea"/>
              </a:rPr>
              <a:t>phase</a:t>
            </a: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sz="1200" b="1" kern="0" dirty="0">
                <a:solidFill>
                  <a:prstClr val="black"/>
                </a:solidFill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100" kern="0" dirty="0">
                <a:solidFill>
                  <a:prstClr val="black"/>
                </a:solidFill>
              </a:rPr>
              <a:t>How the </a:t>
            </a:r>
            <a:r>
              <a:rPr lang="en-US" altLang="ko-KR" sz="11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100" kern="0" dirty="0">
                <a:solidFill>
                  <a:prstClr val="black"/>
                </a:solidFill>
              </a:rPr>
              <a:t> Device ID privacy protection and including ID authentication is done will be concluded by SA WG3. SA2 alignment with SA3 TR conclusions for </a:t>
            </a:r>
            <a:r>
              <a:rPr lang="en-US" altLang="ko-KR" sz="11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100" kern="0" dirty="0">
                <a:solidFill>
                  <a:prstClr val="black"/>
                </a:solidFill>
              </a:rPr>
              <a:t> Device security including </a:t>
            </a:r>
            <a:r>
              <a:rPr lang="en-US" altLang="ko-KR" sz="1100" kern="0" dirty="0" err="1">
                <a:solidFill>
                  <a:prstClr val="black"/>
                </a:solidFill>
              </a:rPr>
              <a:t>AIoT</a:t>
            </a:r>
            <a:r>
              <a:rPr lang="en-US" altLang="ko-KR" sz="1100" kern="0" dirty="0">
                <a:solidFill>
                  <a:prstClr val="black"/>
                </a:solidFill>
              </a:rPr>
              <a:t> Device ID privacy protection is </a:t>
            </a:r>
            <a:r>
              <a:rPr lang="en-US" altLang="ko-KR" sz="1100" kern="0" dirty="0" smtClean="0">
                <a:solidFill>
                  <a:prstClr val="black"/>
                </a:solidFill>
              </a:rPr>
              <a:t>FFS</a:t>
            </a:r>
            <a:endParaRPr lang="de-DE" altLang="ko-KR" sz="1100" kern="0" dirty="0"/>
          </a:p>
          <a:p>
            <a:pPr marL="457200" lvl="0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  <a:defRPr/>
            </a:pPr>
            <a:r>
              <a:rPr lang="de-DE" sz="1200" b="1" kern="0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Address the outstanding issue (as mentioned in the TR cover sheet)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ko-KR" sz="11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the normative work, and target for TS completion by SA#108 meeting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140579"/>
              </p:ext>
            </p:extLst>
          </p:nvPr>
        </p:nvGraphicFramePr>
        <p:xfrm>
          <a:off x="303213" y="1109663"/>
          <a:ext cx="8180387" cy="10079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0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3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on Architecture support of Ambient power-enabled Internet of Things </a:t>
                      </a: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SP-240969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8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Now complete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338"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June, 2025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/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SP-241979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96224495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FS_AIML_CN/AIML_CN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878012"/>
            <a:ext cx="8250237" cy="29908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General</a:t>
            </a:r>
          </a:p>
          <a:p>
            <a:pPr lvl="1"/>
            <a:r>
              <a:rPr lang="en-US" sz="900" dirty="0"/>
              <a:t>O</a:t>
            </a:r>
            <a:r>
              <a:rPr lang="en-US" sz="900" dirty="0" smtClean="0"/>
              <a:t>f </a:t>
            </a:r>
            <a:r>
              <a:rPr lang="en-US" sz="900" dirty="0"/>
              <a:t>254 input papers </a:t>
            </a:r>
            <a:r>
              <a:rPr lang="en-US" sz="900" dirty="0" smtClean="0"/>
              <a:t>121 were </a:t>
            </a:r>
            <a:r>
              <a:rPr lang="en-US" sz="900" dirty="0"/>
              <a:t>handled, and 43 CRs were </a:t>
            </a:r>
            <a:r>
              <a:rPr lang="en-US" sz="900" dirty="0" smtClean="0"/>
              <a:t>agreed:</a:t>
            </a:r>
            <a:endParaRPr lang="en-GB" sz="900" dirty="0"/>
          </a:p>
          <a:p>
            <a:pPr lvl="2"/>
            <a:r>
              <a:rPr lang="en-US" sz="900" dirty="0"/>
              <a:t>15 CRs for KI#1 (AI/ML based positioning),</a:t>
            </a:r>
            <a:endParaRPr lang="en-GB" sz="900" dirty="0"/>
          </a:p>
          <a:p>
            <a:pPr lvl="2"/>
            <a:r>
              <a:rPr lang="en-US" sz="900" dirty="0"/>
              <a:t>20 CRs for KI#2 (VFL),</a:t>
            </a:r>
            <a:endParaRPr lang="en-GB" sz="900" dirty="0"/>
          </a:p>
          <a:p>
            <a:pPr lvl="2"/>
            <a:r>
              <a:rPr lang="en-US" sz="900" dirty="0"/>
              <a:t>4 CRs for KI#3 (NWDAF-assisted policy control enhancement),</a:t>
            </a:r>
            <a:endParaRPr lang="en-GB" sz="900" dirty="0"/>
          </a:p>
          <a:p>
            <a:pPr lvl="2"/>
            <a:r>
              <a:rPr lang="en-US" sz="900" dirty="0"/>
              <a:t>4 CRs for KI#4 (mitigating network abnormal behavior</a:t>
            </a:r>
            <a:r>
              <a:rPr lang="en-US" sz="900" dirty="0" smtClean="0"/>
              <a:t>)</a:t>
            </a:r>
            <a:endParaRPr lang="en-US" sz="9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200" b="1" dirty="0" smtClean="0"/>
              <a:t>Impacts </a:t>
            </a:r>
            <a:r>
              <a:rPr lang="en-US" altLang="zh-CN" sz="1200" b="1" dirty="0"/>
              <a:t>and dependence with other WGs </a:t>
            </a:r>
            <a:r>
              <a:rPr lang="en-US" altLang="zh-CN" sz="1200" dirty="0"/>
              <a:t>:</a:t>
            </a:r>
            <a:endParaRPr lang="de-DE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900" kern="0" dirty="0"/>
              <a:t>RAN Impact on KI#1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900" kern="0" dirty="0"/>
              <a:t>Any data to be collected from UE/RAN by LMF for the model training/model inference/model performance monitoring for LMF-side model is assumed to be defined by RAN WGs and coordination with RAN is needed.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900" kern="0" dirty="0"/>
              <a:t>Feedback from RAN1/RAN2/RAN3 for the current progress of case 2b and case 3b to handle/specify the corresponding procedures in SA2 e.g. data collection from RAN and/or UE.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900" kern="0" dirty="0"/>
              <a:t>Impact SA3: consent/privacy aspects need to be resolved, in coordination with SA3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Controversial </a:t>
            </a:r>
            <a:r>
              <a:rPr lang="en-US" altLang="zh-CN" sz="1200" b="1" dirty="0">
                <a:cs typeface="Arial" panose="020B0604020202020204" pitchFamily="34" charset="0"/>
              </a:rPr>
              <a:t>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900" kern="0" dirty="0" smtClean="0"/>
              <a:t>None</a:t>
            </a:r>
            <a:endParaRPr lang="en-US" altLang="zh-CN" sz="9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>
                <a:cs typeface="Arial" panose="020B0604020202020204" pitchFamily="34" charset="0"/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900" kern="0" dirty="0" smtClean="0"/>
              <a:t>Maintenance. </a:t>
            </a:r>
            <a:r>
              <a:rPr lang="en-US" sz="900" kern="0" dirty="0" smtClean="0"/>
              <a:t>KI#1 </a:t>
            </a:r>
            <a:r>
              <a:rPr lang="en-US" sz="900" kern="0" dirty="0"/>
              <a:t>to align with RAN and SA3 based on RAN/SA3 feedback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70759"/>
              </p:ext>
            </p:extLst>
          </p:nvPr>
        </p:nvGraphicFramePr>
        <p:xfrm>
          <a:off x="303213" y="1109663"/>
          <a:ext cx="8180387" cy="7683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1020068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FS_AIML_CN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SP-231800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1040033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AIML_CN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SP-240991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31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98061865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857250"/>
          </a:xfrm>
        </p:spPr>
        <p:txBody>
          <a:bodyPr/>
          <a:lstStyle/>
          <a:p>
            <a:pPr algn="l" eaLnBrk="1" hangingPunct="1"/>
            <a:r>
              <a:rPr lang="de-DE" altLang="de-DE" b="1" smtClean="0">
                <a:solidFill>
                  <a:schemeClr val="tx1"/>
                </a:solidFill>
              </a:rPr>
              <a:t>1) General Aspects (1/7)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192213"/>
            <a:ext cx="6259512" cy="3562350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de-DE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meetings held since </a:t>
            </a:r>
            <a:r>
              <a:rPr lang="de-DE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SA#106</a:t>
            </a: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SA2#166AHE:</a:t>
            </a: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	20 - 24 January (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e-meeting)</a:t>
            </a: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SA2#167: 	</a:t>
            </a: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17 </a:t>
            </a:r>
            <a:r>
              <a:rPr lang="en-GB" altLang="de-DE" sz="1350" dirty="0">
                <a:latin typeface="Arial" panose="020B0604020202020204" pitchFamily="34" charset="0"/>
                <a:cs typeface="Arial" panose="020B0604020202020204" pitchFamily="34" charset="0"/>
              </a:rPr>
              <a:t>- 21 February 2025, Athens, Greece</a:t>
            </a:r>
          </a:p>
          <a:p>
            <a:pPr eaLnBrk="1" hangingPunct="1">
              <a:defRPr/>
            </a:pP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Upcoming </a:t>
            </a:r>
            <a:r>
              <a:rPr lang="en-GB" altLang="de-DE" sz="1800" dirty="0">
                <a:latin typeface="Arial" panose="020B0604020202020204" pitchFamily="34" charset="0"/>
                <a:cs typeface="Arial" panose="020B0604020202020204" pitchFamily="34" charset="0"/>
              </a:rPr>
              <a:t>SA2 meetings (</a:t>
            </a:r>
            <a:r>
              <a:rPr lang="en-GB" altLang="de-DE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Q2 2025)</a:t>
            </a:r>
            <a:endParaRPr lang="en-GB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SA2#168:		07 – 11 April 2025, Goteborg, Sweden</a:t>
            </a:r>
          </a:p>
          <a:p>
            <a:pPr lvl="1" eaLnBrk="1" hangingPunct="1">
              <a:defRPr/>
            </a:pPr>
            <a:r>
              <a:rPr lang="en-GB" altLang="de-DE" sz="1350" dirty="0" smtClean="0">
                <a:latin typeface="Arial" panose="020B0604020202020204" pitchFamily="34" charset="0"/>
                <a:cs typeface="Arial" panose="020B0604020202020204" pitchFamily="34" charset="0"/>
              </a:rPr>
              <a:t>SA2#169:		19 – 23 May 2025, Fukuoka, Japan</a:t>
            </a:r>
            <a:endParaRPr lang="en-GB" altLang="ko-KR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  <p:extLst>
      <p:ext uri="{BB962C8B-B14F-4D97-AF65-F5344CB8AC3E}">
        <p14:creationId xmlns:p14="http://schemas.microsoft.com/office/powerpoint/2010/main" val="38545060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z="2800" smtClean="0">
                <a:solidFill>
                  <a:schemeClr val="tx1"/>
                </a:solidFill>
              </a:rPr>
              <a:t>FS_*</a:t>
            </a:r>
            <a:endParaRPr lang="en-GB" altLang="en-US" sz="2800" smtClean="0">
              <a:solidFill>
                <a:schemeClr val="tx1"/>
              </a:solidFill>
            </a:endParaRP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03213" y="1958975"/>
            <a:ext cx="8250237" cy="290988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 smtClean="0"/>
              <a:t>General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Impacts </a:t>
            </a:r>
            <a:r>
              <a:rPr lang="en-US" altLang="zh-CN" sz="1200" b="1" dirty="0"/>
              <a:t>and dependence with other WGs </a:t>
            </a:r>
            <a:r>
              <a:rPr lang="en-US" altLang="zh-CN" sz="1200" dirty="0" smtClean="0"/>
              <a:t>:</a:t>
            </a:r>
            <a:endParaRPr lang="de-DE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Controversial </a:t>
            </a:r>
            <a:r>
              <a:rPr lang="en-US" altLang="zh-CN" sz="1200" b="1" dirty="0">
                <a:cs typeface="Arial" panose="020B0604020202020204" pitchFamily="34" charset="0"/>
              </a:rPr>
              <a:t>issues </a:t>
            </a:r>
            <a:endParaRPr lang="en-US" altLang="zh-CN" sz="1200" b="1" dirty="0" smtClean="0"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 smtClean="0">
                <a:cs typeface="Arial" panose="020B0604020202020204" pitchFamily="34" charset="0"/>
              </a:rPr>
              <a:t>Next Steps</a:t>
            </a:r>
            <a:endParaRPr lang="en-US" altLang="zh-CN" sz="1200" b="1" dirty="0"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033070"/>
              </p:ext>
            </p:extLst>
          </p:nvPr>
        </p:nvGraphicFramePr>
        <p:xfrm>
          <a:off x="303213" y="1109663"/>
          <a:ext cx="8250237" cy="60580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2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6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31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14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135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60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528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1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UID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Name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(dd/mm/</a:t>
                      </a:r>
                      <a:r>
                        <a:rPr lang="en-GB" sz="8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yyyy</a:t>
                      </a: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Old %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WID</a:t>
                      </a:r>
                      <a:endParaRPr lang="en-GB" sz="8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 %</a:t>
                      </a:r>
                      <a:endParaRPr lang="en-GB" sz="8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Change or comment</a:t>
                      </a: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511">
                <a:tc>
                  <a:txBody>
                    <a:bodyPr/>
                    <a:lstStyle/>
                    <a:p>
                      <a:pPr algn="l" fontAlgn="t"/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FS_*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kern="12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135270158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972300" y="154983"/>
            <a:ext cx="1444626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2000" b="1" dirty="0" smtClean="0"/>
              <a:t>Placeholder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3323569301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b="1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de-DE" altLang="de-DE" sz="2000" b="1" dirty="0" smtClean="0">
                <a:solidFill>
                  <a:schemeClr val="tx1"/>
                </a:solidFill>
              </a:rPr>
              <a:t>2.7) IETF </a:t>
            </a:r>
            <a:r>
              <a:rPr lang="en-GB" altLang="de-DE" sz="2000" b="1" dirty="0" smtClean="0">
                <a:solidFill>
                  <a:schemeClr val="tx1"/>
                </a:solidFill>
              </a:rPr>
              <a:t>and External SDO Normative Reference Update</a:t>
            </a:r>
            <a:endParaRPr lang="de-DE" altLang="de-DE" sz="2000" b="1" dirty="0" smtClean="0">
              <a:solidFill>
                <a:schemeClr val="tx1"/>
              </a:solidFill>
            </a:endParaRP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smtClean="0"/>
          </a:p>
          <a:p>
            <a:pPr marL="341313" indent="-341313" eaLnBrk="1" hangingPunct="1"/>
            <a:endParaRPr lang="en-US" altLang="de-DE" sz="1800" smtClean="0"/>
          </a:p>
          <a:p>
            <a:pPr marL="341313" indent="-341313">
              <a:buFontTx/>
              <a:buNone/>
            </a:pPr>
            <a:endParaRPr lang="en-US" altLang="de-DE" smtClean="0"/>
          </a:p>
          <a:p>
            <a:pPr marL="341313" indent="-341313" eaLnBrk="1" hangingPunct="1">
              <a:buFontTx/>
              <a:buNone/>
            </a:pPr>
            <a:endParaRPr lang="en-US" altLang="de-DE" smtClean="0"/>
          </a:p>
          <a:p>
            <a:pPr marL="341313" indent="-341313" eaLnBrk="1" hangingPunct="1"/>
            <a:endParaRPr lang="en-GB" altLang="de-DE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US" sz="1600" kern="0" dirty="0" smtClean="0"/>
              <a:t>23.501: </a:t>
            </a:r>
            <a:r>
              <a:rPr lang="en-GB" sz="1600" kern="0" dirty="0"/>
              <a:t>Change IETF draft-</a:t>
            </a:r>
            <a:r>
              <a:rPr lang="en-GB" sz="1600" kern="0" dirty="0" err="1"/>
              <a:t>ietf</a:t>
            </a:r>
            <a:r>
              <a:rPr lang="en-GB" sz="1600" kern="0" dirty="0"/>
              <a:t>-</a:t>
            </a:r>
            <a:r>
              <a:rPr lang="en-GB" sz="1600" kern="0" dirty="0" err="1"/>
              <a:t>detnet</a:t>
            </a:r>
            <a:r>
              <a:rPr lang="en-GB" sz="1600" kern="0" dirty="0"/>
              <a:t>-yang to RFC 9633 in the </a:t>
            </a:r>
            <a:r>
              <a:rPr lang="en-GB" sz="1600" kern="0" dirty="0" smtClean="0"/>
              <a:t>references</a:t>
            </a:r>
          </a:p>
          <a:p>
            <a:pPr eaLnBrk="1" hangingPunct="1">
              <a:defRPr/>
            </a:pPr>
            <a:r>
              <a:rPr lang="en-GB" sz="1600" kern="0" dirty="0" smtClean="0"/>
              <a:t>23.503</a:t>
            </a:r>
            <a:r>
              <a:rPr lang="en-GB" sz="1600" kern="0" dirty="0"/>
              <a:t>: Change IETF draft-</a:t>
            </a:r>
            <a:r>
              <a:rPr lang="en-GB" sz="1600" kern="0" dirty="0" err="1"/>
              <a:t>ietf</a:t>
            </a:r>
            <a:r>
              <a:rPr lang="en-GB" sz="1600" kern="0" dirty="0"/>
              <a:t>-</a:t>
            </a:r>
            <a:r>
              <a:rPr lang="en-GB" sz="1600" kern="0" dirty="0" err="1"/>
              <a:t>detnet</a:t>
            </a:r>
            <a:r>
              <a:rPr lang="en-GB" sz="1600" kern="0" dirty="0"/>
              <a:t>-yang to RFC 9633 in the references</a:t>
            </a:r>
            <a:r>
              <a:rPr lang="en-US" sz="1600" kern="0" dirty="0" smtClean="0"/>
              <a:t> </a:t>
            </a:r>
            <a:endParaRPr lang="en-US" sz="1600" kern="0" dirty="0"/>
          </a:p>
          <a:p>
            <a:pPr eaLnBrk="1" hangingPunct="1">
              <a:defRPr/>
            </a:pPr>
            <a:endParaRPr lang="en-GB" sz="1200" kern="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b="1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708025" y="66675"/>
            <a:ext cx="5922963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Rel-19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708025" y="1024656"/>
            <a:ext cx="1797050" cy="1276834"/>
          </a:xfrm>
        </p:spPr>
        <p:txBody>
          <a:bodyPr/>
          <a:lstStyle/>
          <a:p>
            <a:pPr eaLnBrk="1" hangingPunct="1">
              <a:spcBef>
                <a:spcPts val="225"/>
              </a:spcBef>
              <a:defRPr/>
            </a:pPr>
            <a:r>
              <a:rPr lang="en-US" sz="1200" dirty="0"/>
              <a:t>Summary of status of Rel-19 </a:t>
            </a:r>
            <a:r>
              <a:rPr lang="en-US" sz="1200" dirty="0" smtClean="0"/>
              <a:t>work and study items (excluding TEI19)</a:t>
            </a:r>
            <a:endParaRPr lang="en-US" sz="120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eaLnBrk="1" hangingPunct="1">
              <a:spcBef>
                <a:spcPts val="225"/>
              </a:spcBef>
              <a:defRPr/>
            </a:pPr>
            <a:endParaRPr lang="en-US" sz="1350" dirty="0"/>
          </a:p>
          <a:p>
            <a:pPr marL="0" indent="0" eaLnBrk="1" hangingPunct="1">
              <a:spcBef>
                <a:spcPts val="225"/>
              </a:spcBef>
              <a:buFontTx/>
              <a:buNone/>
              <a:defRPr/>
            </a:pPr>
            <a:endParaRPr lang="en-US" sz="135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27920"/>
              </p:ext>
            </p:extLst>
          </p:nvPr>
        </p:nvGraphicFramePr>
        <p:xfrm>
          <a:off x="2595966" y="1024656"/>
          <a:ext cx="6121831" cy="3840480"/>
        </p:xfrm>
        <a:graphic>
          <a:graphicData uri="http://schemas.openxmlformats.org/drawingml/2006/table">
            <a:tbl>
              <a:tblPr/>
              <a:tblGrid>
                <a:gridCol w="2402238">
                  <a:extLst>
                    <a:ext uri="{9D8B030D-6E8A-4147-A177-3AD203B41FA5}">
                      <a16:colId xmlns:a16="http://schemas.microsoft.com/office/drawing/2014/main" val="1622767971"/>
                    </a:ext>
                  </a:extLst>
                </a:gridCol>
                <a:gridCol w="798162">
                  <a:extLst>
                    <a:ext uri="{9D8B030D-6E8A-4147-A177-3AD203B41FA5}">
                      <a16:colId xmlns:a16="http://schemas.microsoft.com/office/drawing/2014/main" val="2809129228"/>
                    </a:ext>
                  </a:extLst>
                </a:gridCol>
                <a:gridCol w="906651">
                  <a:extLst>
                    <a:ext uri="{9D8B030D-6E8A-4147-A177-3AD203B41FA5}">
                      <a16:colId xmlns:a16="http://schemas.microsoft.com/office/drawing/2014/main" val="1187397245"/>
                    </a:ext>
                  </a:extLst>
                </a:gridCol>
                <a:gridCol w="2014780">
                  <a:extLst>
                    <a:ext uri="{9D8B030D-6E8A-4147-A177-3AD203B41FA5}">
                      <a16:colId xmlns:a16="http://schemas.microsoft.com/office/drawing/2014/main" val="281893620"/>
                    </a:ext>
                  </a:extLst>
                </a:gridCol>
              </a:tblGrid>
              <a:tr h="3726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GB" sz="105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Item status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Work Item status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Comment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24725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FS_5GSAT_ARCH_Ph3/5GSAT_Ph3-ARC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495829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FS_NG_RTC_Ph2/NG_RTC_Ph2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98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EN’s remaining – alignment/Cat-F CRs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3284250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FS_XRM 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Ph2/XRM 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Ph2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588032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FS_EnergySys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EnergySys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083241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FS_MPS4msg/MPS4msg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5192420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FS_VMR_Ph2/VMR_Ph2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168857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FS_5G_ProSe_Ph3/5G_ProSe_Ph3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63932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FS_UIA_ARC/UIA_ARC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741075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FS_eEDGE_5GC_ph3/eEDGE_5GC_ph3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1091057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FS_UAS_Ph3/UAS_Ph3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3762218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FS_UPEAS_Ph2/UPEAS_Ph2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174676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FS_5G_Femto/5G_Femto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450753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FS_MASSS/MASSS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192762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FS_AmbientIoT</a:t>
                      </a:r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AmbientIoT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429504"/>
                  </a:ext>
                </a:extLst>
              </a:tr>
              <a:tr h="20700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FS_AIML_CN/AIML_CN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EN’s remaining – alignment/Cat-F CRs</a:t>
                      </a:r>
                    </a:p>
                  </a:txBody>
                  <a:tcPr marL="36000" marR="3600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16044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The TU budget was discussed and endorsed in SA2#166 Orlando and further endorsed by SA Plenary in Madrid 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Following the decision to have normative Ambient </a:t>
            </a:r>
            <a:r>
              <a:rPr lang="en-US" altLang="en-US" sz="1600" dirty="0" err="1" smtClean="0"/>
              <a:t>IoT</a:t>
            </a:r>
            <a:r>
              <a:rPr lang="en-US" altLang="en-US" sz="1600" dirty="0" smtClean="0"/>
              <a:t> work in Rel-19 SA have now allocated 4 TU’s in Q2 for this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This required a small adjustment of the TU plans and this was endorsed in SA2#167 Athens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SA2 briefly discussed the TU split between 5G Advanced and 6G topics in Rel-20 but couldn’t reach consensus on what the split should be and what the reasoning behind the split should be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SA2 Chair provides some insight into the planning implications of different splits in a separate contribution to this meeting</a:t>
            </a:r>
          </a:p>
        </p:txBody>
      </p:sp>
    </p:spTree>
    <p:extLst>
      <p:ext uri="{BB962C8B-B14F-4D97-AF65-F5344CB8AC3E}">
        <p14:creationId xmlns:p14="http://schemas.microsoft.com/office/powerpoint/2010/main" val="262278060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/>
              <a:t>Guidance from </a:t>
            </a:r>
            <a:r>
              <a:rPr lang="en-US" altLang="en-US" sz="1400" dirty="0" smtClean="0"/>
              <a:t>SA#106 on target to submit SIDs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/>
              <a:t>SA2 should prioritize following “core” topics for Q1 2025 and should aim to submit SIDs at SA#107 for approval (as per normal consensus). Remaining topics may also be discussed if time </a:t>
            </a:r>
            <a:r>
              <a:rPr lang="en-GB" altLang="en-US" sz="1200" dirty="0" smtClean="0"/>
              <a:t>permits</a:t>
            </a:r>
            <a:endParaRPr lang="en-US" altLang="en-US" sz="1200" dirty="0"/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Progress on Set A and Set B items shown on the next slide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Guidance from SA#106 on two items not for Q1 discussion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/>
              <a:t>For topic SMS to emergency centre, no SA2 moderated discussion expected in Q1 </a:t>
            </a:r>
            <a:r>
              <a:rPr lang="en-GB" altLang="en-US" sz="1200" dirty="0" smtClean="0"/>
              <a:t>2025</a:t>
            </a:r>
            <a:endParaRPr lang="en-GB" altLang="en-US" sz="1200" dirty="0"/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dirty="0"/>
              <a:t>For topic User Identities and Authentication, whether moderated discussion can take place in Q2 2025 will be determined in </a:t>
            </a:r>
            <a:r>
              <a:rPr lang="en-GB" altLang="en-US" sz="1200" dirty="0" smtClean="0"/>
              <a:t>TSG#107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NWM-based discussion of SMS to Emergency Centre will be organised in Q2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dirty="0" smtClean="0"/>
              <a:t>SA should discuss whether User </a:t>
            </a:r>
            <a:r>
              <a:rPr lang="en-GB" altLang="en-US" sz="1400" dirty="0"/>
              <a:t>Identities and </a:t>
            </a:r>
            <a:r>
              <a:rPr lang="en-GB" altLang="en-US" sz="1400" dirty="0" smtClean="0"/>
              <a:t>Authentication discussion can start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There should also be a discussion of when the Rel-20 </a:t>
            </a:r>
            <a:r>
              <a:rPr lang="en-US" altLang="en-US" sz="1400" dirty="0" err="1" smtClean="0"/>
              <a:t>AmbientIoT</a:t>
            </a:r>
            <a:r>
              <a:rPr lang="en-US" altLang="en-US" sz="1400" dirty="0" smtClean="0"/>
              <a:t> item should be discussed by SA2</a:t>
            </a:r>
          </a:p>
        </p:txBody>
      </p:sp>
    </p:spTree>
    <p:extLst>
      <p:ext uri="{BB962C8B-B14F-4D97-AF65-F5344CB8AC3E}">
        <p14:creationId xmlns:p14="http://schemas.microsoft.com/office/powerpoint/2010/main" val="1437643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5GA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800" dirty="0" smtClean="0"/>
              <a:t>Progress on 5GA items in SA2</a:t>
            </a:r>
          </a:p>
          <a:p>
            <a:pPr marL="739815" lvl="1" indent="-341313" eaLnBrk="1" hangingPunct="1">
              <a:spcBef>
                <a:spcPts val="225"/>
              </a:spcBef>
            </a:pPr>
            <a:endParaRPr lang="en-US" altLang="en-US" sz="1200" dirty="0" smtClean="0"/>
          </a:p>
        </p:txBody>
      </p:sp>
      <p:graphicFrame>
        <p:nvGraphicFramePr>
          <p:cNvPr id="6" name="Content Placeholder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6968287"/>
              </p:ext>
            </p:extLst>
          </p:nvPr>
        </p:nvGraphicFramePr>
        <p:xfrm>
          <a:off x="856759" y="1578891"/>
          <a:ext cx="7442583" cy="2667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553">
                  <a:extLst>
                    <a:ext uri="{9D8B030D-6E8A-4147-A177-3AD203B41FA5}">
                      <a16:colId xmlns:a16="http://schemas.microsoft.com/office/drawing/2014/main" val="2612112744"/>
                    </a:ext>
                  </a:extLst>
                </a:gridCol>
                <a:gridCol w="1573078">
                  <a:extLst>
                    <a:ext uri="{9D8B030D-6E8A-4147-A177-3AD203B41FA5}">
                      <a16:colId xmlns:a16="http://schemas.microsoft.com/office/drawing/2014/main" val="3597743507"/>
                    </a:ext>
                  </a:extLst>
                </a:gridCol>
                <a:gridCol w="441702">
                  <a:extLst>
                    <a:ext uri="{9D8B030D-6E8A-4147-A177-3AD203B41FA5}">
                      <a16:colId xmlns:a16="http://schemas.microsoft.com/office/drawing/2014/main" val="1548918182"/>
                    </a:ext>
                  </a:extLst>
                </a:gridCol>
                <a:gridCol w="2278250">
                  <a:extLst>
                    <a:ext uri="{9D8B030D-6E8A-4147-A177-3AD203B41FA5}">
                      <a16:colId xmlns:a16="http://schemas.microsoft.com/office/drawing/2014/main" val="375443163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Topic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Moderator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Set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Status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63981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Integration of satellite components in the 5G architecture </a:t>
                      </a:r>
                      <a:r>
                        <a:rPr lang="en-US" sz="900" dirty="0" smtClean="0">
                          <a:effectLst/>
                        </a:rPr>
                        <a:t>Ph4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Hucheng</a:t>
                      </a:r>
                      <a:r>
                        <a:rPr lang="en-US" sz="1000" dirty="0">
                          <a:effectLst/>
                        </a:rPr>
                        <a:t> Wang (CATT)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approved in SA2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606386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AI/ML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Xiaobo Wu (vivo)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approved in SA2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52605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Ambient IoT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effectLst/>
                        </a:rPr>
                        <a:t>Runze</a:t>
                      </a:r>
                      <a:r>
                        <a:rPr lang="en-US" sz="1000" dirty="0">
                          <a:effectLst/>
                        </a:rPr>
                        <a:t> Zhou (Huawei)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err="1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AmbientIoT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Rel-19 work ongoing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5077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Integrated Sensing and Communication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Jianing Liu (Xiaomi)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approved in SA2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075087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Energy Efficiency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Jungshin Park (Samsung)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not approved – sustained objection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67400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XR and Media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Georgios Gkellas (Nokia)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completed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8866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Indirect Network Sharing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TianQi Xing (China Unicom)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30893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User Identities and Authentication Architecture – Phase 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Mike Starsinic (interdigital)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Decision by SA#107 required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51957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Enhancements for ePDG based access to 5GC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Stefano Faccin (Qualcomm)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not approved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099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Mission Critical Services, Multimedia Priority Services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Robert Streijl (Peraton)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B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29504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Industrial network enhancements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Shabnam Sultana (Ericsson)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SID not approved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43493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SMS to Emergency Centre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Krisztian Kiss (Apple)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-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planned for</a:t>
                      </a:r>
                      <a:r>
                        <a:rPr lang="en-GB" sz="1000" baseline="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Q2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84464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NG_RTC continuation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Yi Jiang (China Mobile)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NWM discussion complete</a:t>
                      </a:r>
                      <a:endParaRPr lang="en-GB" sz="10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09172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02247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title"/>
          </p:nvPr>
        </p:nvSpPr>
        <p:spPr>
          <a:xfrm>
            <a:off x="715963" y="66675"/>
            <a:ext cx="5915025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 smtClean="0">
                <a:solidFill>
                  <a:schemeClr val="tx1"/>
                </a:solidFill>
              </a:rPr>
              <a:t>3) SA2 Work Planning: Rel-20 6G</a:t>
            </a:r>
          </a:p>
        </p:txBody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>
          <a:xfrm>
            <a:off x="715963" y="1017345"/>
            <a:ext cx="6731000" cy="3502025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Expect to need NWM-based discussion of the content of the 6G Study Item Description during Q2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Any guidance SA Plenary is able to give based on the input to the 6G Workshop will be taken into account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There will also be time for face to face discussion of potential content in the April SA2 meeting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Discussion and approval of the SID is scheduled for the May SA2 meeting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600" dirty="0" smtClean="0"/>
              <a:t>Details of the process and timeline to be followed by SA2 will be circulated after the SA Plenary meeting</a:t>
            </a:r>
          </a:p>
          <a:p>
            <a:pPr marL="341313" indent="-341313" eaLnBrk="1" hangingPunct="1">
              <a:spcBef>
                <a:spcPts val="225"/>
              </a:spcBef>
            </a:pP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942190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774700" y="171450"/>
            <a:ext cx="6542088" cy="857250"/>
          </a:xfrm>
        </p:spPr>
        <p:txBody>
          <a:bodyPr/>
          <a:lstStyle/>
          <a:p>
            <a:pPr algn="l" eaLnBrk="1" hangingPunct="1"/>
            <a:r>
              <a:rPr lang="de-DE" altLang="de-DE" b="1" smtClean="0">
                <a:solidFill>
                  <a:schemeClr val="tx1"/>
                </a:solidFill>
              </a:rPr>
              <a:t>1) General Aspects (2/7)</a:t>
            </a: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>
          <a:xfrm>
            <a:off x="774700" y="1028700"/>
            <a:ext cx="6173788" cy="3690938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ko-KR" sz="18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SA2 WG </a:t>
            </a:r>
            <a:r>
              <a:rPr lang="en-GB" altLang="ko-KR" sz="1800" b="1" dirty="0" smtClean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leadership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GB" altLang="ko-KR" sz="135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lvl="1"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Chair</a:t>
            </a:r>
            <a:r>
              <a:rPr lang="en-GB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Andrew Bennett (Samsung)</a:t>
            </a:r>
          </a:p>
          <a:p>
            <a:pPr lvl="1"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Vice Chairs</a:t>
            </a:r>
            <a:r>
              <a:rPr lang="en-GB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Dario Serafino Tonesi (Qualcomm), Wanqiang Zhang (Huawei) </a:t>
            </a:r>
          </a:p>
          <a:p>
            <a:pPr lvl="1"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Secretary</a:t>
            </a:r>
            <a:r>
              <a:rPr lang="en-GB" altLang="ko-KR" sz="1600" dirty="0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: Maurice Pope (MCC)</a:t>
            </a:r>
          </a:p>
          <a:p>
            <a:pPr marL="0" lvl="1" indent="0" eaLnBrk="1" hangingPunct="1">
              <a:buFont typeface="Arial" panose="020B0604020202020204" pitchFamily="34" charset="0"/>
              <a:buNone/>
              <a:defRPr/>
            </a:pPr>
            <a:endParaRPr lang="en-GB" altLang="ko-KR" sz="1350" dirty="0">
              <a:latin typeface="Arial" panose="020B0604020202020204" pitchFamily="34" charset="0"/>
              <a:ea typeface="Gulim" panose="020B0600000101010101" pitchFamily="34" charset="-127"/>
              <a:cs typeface="Arial" panose="020B0604020202020204" pitchFamily="34" charset="0"/>
            </a:endParaRPr>
          </a:p>
          <a:p>
            <a:pPr marL="213122" indent="0" eaLnBrk="1" hangingPunct="1">
              <a:buFontTx/>
              <a:buNone/>
              <a:defRPr/>
            </a:pP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Many thanks to Maurice Pope, and Vice Chairs </a:t>
            </a:r>
            <a:r>
              <a:rPr lang="en-GB" alt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Wanqiang</a:t>
            </a: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 Zhang and Dario Serafino </a:t>
            </a:r>
            <a:r>
              <a:rPr lang="en-GB" altLang="de-DE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Tonesi</a:t>
            </a:r>
            <a:r>
              <a:rPr lang="en-GB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, for their outstanding support during this </a:t>
            </a: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quarter</a:t>
            </a:r>
          </a:p>
          <a:p>
            <a:pPr marL="213122" indent="0" eaLnBrk="1" hangingPunct="1">
              <a:buFontTx/>
              <a:buNone/>
              <a:defRPr/>
            </a:pPr>
            <a:r>
              <a:rPr lang="en-GB" altLang="de-DE" sz="1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thanks also to the moderators of the Rel-20 5GA topics discussed so far</a:t>
            </a:r>
            <a:endParaRPr lang="en-GB" altLang="de-DE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b="1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5) Collected Items requiring action from SA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(1/4)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590550" y="116205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Revised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177870"/>
              </p:ext>
            </p:extLst>
          </p:nvPr>
        </p:nvGraphicFramePr>
        <p:xfrm>
          <a:off x="698500" y="1698625"/>
          <a:ext cx="5835651" cy="646021"/>
        </p:xfrm>
        <a:graphic>
          <a:graphicData uri="http://schemas.openxmlformats.org/drawingml/2006/table">
            <a:tbl>
              <a:tblPr firstRow="1" firstCol="1" bandRow="1"/>
              <a:tblGrid>
                <a:gridCol w="981558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99691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42520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5751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292" marB="3429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4402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fr-FR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SP-250069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WID REVISED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WID on Energy Efficiency and Energy 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Saving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.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EnergySys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9" marR="685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(2/4)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590550" y="1162050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/>
              <a:t>New </a:t>
            </a:r>
            <a:r>
              <a:rPr lang="de-DE" altLang="de-DE" sz="1800" dirty="0"/>
              <a:t>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EDC4EE3-08A3-4DA0-B034-E78751B225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896301"/>
              </p:ext>
            </p:extLst>
          </p:nvPr>
        </p:nvGraphicFramePr>
        <p:xfrm>
          <a:off x="698500" y="1762125"/>
          <a:ext cx="5835650" cy="1382090"/>
        </p:xfrm>
        <a:graphic>
          <a:graphicData uri="http://schemas.openxmlformats.org/drawingml/2006/table">
            <a:tbl>
              <a:tblPr firstRow="1" firstCol="1" bandRow="1"/>
              <a:tblGrid>
                <a:gridCol w="815607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70215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88591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SP-250065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WID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WID on Architecture support of Ambient power-enabled Internet of Things.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SP-250066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Study on Integration of satellite components in the 5G architecture Phase 4.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SP-250067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Study on Architecture Enhancement to support Integrated Sensing and Communication.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SP-250068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SID NEW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SID on Core Network Enhanced Support for Artificial Intelligence (AI)/Machine Learning (ML)_Ph2.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(3/4)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488950" y="1208088"/>
            <a:ext cx="6256338" cy="382587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Approval</a:t>
            </a:r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de-DE" sz="1200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1" eaLnBrk="1" hangingPunct="1">
              <a:defRPr/>
            </a:pPr>
            <a:endParaRPr lang="en-GB" altLang="zh-CN" sz="1200" dirty="0"/>
          </a:p>
          <a:p>
            <a:pPr lvl="1"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209259"/>
              </p:ext>
            </p:extLst>
          </p:nvPr>
        </p:nvGraphicFramePr>
        <p:xfrm>
          <a:off x="585788" y="1590675"/>
          <a:ext cx="6408737" cy="440238"/>
        </p:xfrm>
        <a:graphic>
          <a:graphicData uri="http://schemas.openxmlformats.org/drawingml/2006/table">
            <a:tbl>
              <a:tblPr firstRow="1" firstCol="1" bandRow="1"/>
              <a:tblGrid>
                <a:gridCol w="1174938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540722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7167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74313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2778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467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</a:t>
                      </a: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fr-FR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SP-250070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Cover sheet for presentation of TR 23.700-13 to TSG SA for Approval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Rel-19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9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FS_AmbientIoT</a:t>
                      </a: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dirty="0" smtClean="0">
                <a:solidFill>
                  <a:schemeClr val="tx1"/>
                </a:solidFill>
              </a:rPr>
              <a:t>4) Documents for Information and Approval (4/4)</a:t>
            </a:r>
            <a:endParaRPr lang="en-GB" altLang="de-DE" sz="2400" b="1" i="1" dirty="0" smtClean="0">
              <a:solidFill>
                <a:schemeClr val="tx1"/>
              </a:solidFill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>
          <a:xfrm>
            <a:off x="488950" y="1204913"/>
            <a:ext cx="6256338" cy="381000"/>
          </a:xfrm>
        </p:spPr>
        <p:txBody>
          <a:bodyPr/>
          <a:lstStyle/>
          <a:p>
            <a:pPr marL="341313" indent="-341313" eaLnBrk="1" hangingPunct="1"/>
            <a:r>
              <a:rPr lang="de-DE" altLang="de-DE" sz="1800" dirty="0" smtClean="0"/>
              <a:t>TSs/TRs for </a:t>
            </a:r>
            <a:r>
              <a:rPr lang="de-DE" altLang="de-DE" sz="1800" b="1" dirty="0" smtClean="0"/>
              <a:t>Information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837F80A-F90D-4B51-9D41-D358A7F30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532538"/>
              </p:ext>
            </p:extLst>
          </p:nvPr>
        </p:nvGraphicFramePr>
        <p:xfrm>
          <a:off x="585788" y="1762125"/>
          <a:ext cx="6342063" cy="484316"/>
        </p:xfrm>
        <a:graphic>
          <a:graphicData uri="http://schemas.openxmlformats.org/drawingml/2006/table">
            <a:tbl>
              <a:tblPr firstRow="1" firstCol="1" bandRow="1"/>
              <a:tblGrid>
                <a:gridCol w="1022420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739067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589512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626841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364223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1906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SA#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L="42803" marR="428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6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GB" sz="1100" b="1" dirty="0">
                        <a:solidFill>
                          <a:srgbClr val="0F4761"/>
                        </a:solidFill>
                        <a:effectLst/>
                        <a:latin typeface="Aptos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algun Gothic" panose="020B0503020000020004" pitchFamily="34" charset="-127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01097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500" dirty="0"/>
              <a:t> 1) General aspects (events since SA#106, statistics, next meetings)</a:t>
            </a:r>
          </a:p>
          <a:p>
            <a:pPr eaLnBrk="1" hangingPunct="1">
              <a:defRPr/>
            </a:pPr>
            <a:r>
              <a:rPr lang="en-GB" sz="1500" dirty="0"/>
              <a:t> 2) SA Work Report</a:t>
            </a:r>
          </a:p>
          <a:p>
            <a:pPr lvl="1" eaLnBrk="1" hangingPunct="1">
              <a:defRPr/>
            </a:pPr>
            <a:r>
              <a:rPr lang="en-GB" sz="1350" dirty="0"/>
              <a:t>2.1) Rel-16 and before Maintenance</a:t>
            </a:r>
          </a:p>
          <a:p>
            <a:pPr lvl="1" eaLnBrk="1" hangingPunct="1">
              <a:defRPr/>
            </a:pPr>
            <a:r>
              <a:rPr lang="en-GB" sz="1350" dirty="0"/>
              <a:t>2.2) Rel-17 Work and Maintenance</a:t>
            </a:r>
          </a:p>
          <a:p>
            <a:pPr lvl="1" eaLnBrk="1" hangingPunct="1">
              <a:defRPr/>
            </a:pPr>
            <a:r>
              <a:rPr lang="en-GB" sz="1350" dirty="0"/>
              <a:t>2.3) Rel-18 Work and Maintenance</a:t>
            </a:r>
          </a:p>
          <a:p>
            <a:pPr lvl="1" eaLnBrk="1" hangingPunct="1">
              <a:defRPr/>
            </a:pPr>
            <a:r>
              <a:rPr lang="en-GB" sz="1350" dirty="0"/>
              <a:t>2.4) Rel-19 Work and Maintenance</a:t>
            </a:r>
          </a:p>
          <a:p>
            <a:pPr lvl="1" eaLnBrk="1" hangingPunct="1">
              <a:defRPr/>
            </a:pPr>
            <a:r>
              <a:rPr lang="en-GB" sz="1350" dirty="0"/>
              <a:t>2.5) Rel-20 Work and Maintenance</a:t>
            </a:r>
          </a:p>
          <a:p>
            <a:pPr lvl="1" eaLnBrk="1" hangingPunct="1">
              <a:defRPr/>
            </a:pPr>
            <a:r>
              <a:rPr lang="en-GB" sz="1350" dirty="0"/>
              <a:t>2.6) IETF Dependency Update</a:t>
            </a:r>
          </a:p>
          <a:p>
            <a:pPr eaLnBrk="1" hangingPunct="1">
              <a:defRPr/>
            </a:pPr>
            <a:r>
              <a:rPr lang="en-GB" sz="1500" dirty="0"/>
              <a:t> 3) SA2 Work Planning</a:t>
            </a:r>
          </a:p>
          <a:p>
            <a:pPr eaLnBrk="1" hangingPunct="1">
              <a:defRPr/>
            </a:pPr>
            <a:r>
              <a:rPr lang="en-GB" sz="1500" dirty="0"/>
              <a:t> 4) Documents for Information and Approval</a:t>
            </a:r>
          </a:p>
          <a:p>
            <a:pPr eaLnBrk="1" hangingPunct="1">
              <a:defRPr/>
            </a:pPr>
            <a:r>
              <a:rPr lang="en-GB" sz="1500" dirty="0"/>
              <a:t> </a:t>
            </a:r>
            <a:r>
              <a:rPr lang="en-GB" sz="1500" b="1" dirty="0"/>
              <a:t>5) Collected Items requiring action from SA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GB" altLang="de-DE" sz="2400" b="1" smtClean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400" b="1" smtClean="0">
              <a:solidFill>
                <a:schemeClr val="tx1"/>
              </a:solidFill>
            </a:endParaRP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>
          <a:xfrm>
            <a:off x="488950" y="1190625"/>
            <a:ext cx="6126163" cy="3141663"/>
          </a:xfrm>
        </p:spPr>
        <p:txBody>
          <a:bodyPr/>
          <a:lstStyle/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Decisions for TRs for information/approval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Approval of new/revised WIDs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altLang="en-US" sz="1600" dirty="0" smtClean="0"/>
              <a:t>Other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400" dirty="0"/>
              <a:t>SA should discuss whether User Identities and Authentication discussion can </a:t>
            </a:r>
            <a:r>
              <a:rPr lang="en-GB" altLang="en-US" sz="1400" dirty="0" smtClean="0"/>
              <a:t>start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US" altLang="en-US" sz="1400" dirty="0" smtClean="0"/>
              <a:t>When can the </a:t>
            </a:r>
            <a:r>
              <a:rPr lang="en-US" altLang="en-US" sz="1400" dirty="0"/>
              <a:t>Rel-20 </a:t>
            </a:r>
            <a:r>
              <a:rPr lang="en-US" altLang="en-US" sz="1400" dirty="0" err="1"/>
              <a:t>AmbientIoT</a:t>
            </a:r>
            <a:r>
              <a:rPr lang="en-US" altLang="en-US" sz="1400" dirty="0"/>
              <a:t> item </a:t>
            </a:r>
            <a:r>
              <a:rPr lang="en-US" altLang="en-US" sz="1400" dirty="0" smtClean="0"/>
              <a:t>be </a:t>
            </a:r>
            <a:r>
              <a:rPr lang="en-US" altLang="en-US" sz="1400" dirty="0"/>
              <a:t>discussed by SA2</a:t>
            </a:r>
          </a:p>
          <a:p>
            <a:pPr marL="739815" lvl="1" indent="-341313" eaLnBrk="1" hangingPunct="1">
              <a:spcBef>
                <a:spcPts val="225"/>
              </a:spcBef>
            </a:pPr>
            <a:endParaRPr lang="en-US" altLang="en-US" sz="1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5700" y="2197100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Thank You</a:t>
            </a:r>
            <a:r>
              <a:rPr lang="hu-HU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en-US" sz="2700" b="1" i="1" kern="12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</a:p>
        </p:txBody>
      </p:sp>
      <p:pic>
        <p:nvPicPr>
          <p:cNvPr id="71683" name="Picture 8" descr="webpag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25" y="1833563"/>
            <a:ext cx="18065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C81CFAF6-584D-40E6-B75F-1F3A4ABF4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8100" y="3386138"/>
            <a:ext cx="13208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b="1" u="sng" dirty="0">
                <a:latin typeface="Arial" panose="020B0604020202020204" pitchFamily="34" charset="0"/>
              </a:rPr>
              <a:t>Andrew Bennett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</a:rPr>
              <a:t>Chair of 3GPP SA2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  <a:hlinkClick r:id="rId4"/>
              </a:rPr>
              <a:t>a.bennett@Samsung.com</a:t>
            </a:r>
            <a:r>
              <a:rPr lang="en-US" altLang="en-US" sz="750" dirty="0">
                <a:latin typeface="Arial" panose="020B0604020202020204" pitchFamily="34" charset="0"/>
              </a:rPr>
              <a:t> 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750" dirty="0">
                <a:latin typeface="Arial" panose="020B0604020202020204" pitchFamily="34" charset="0"/>
                <a:hlinkClick r:id="rId5"/>
              </a:rPr>
              <a:t>www.3gpp.org</a:t>
            </a:r>
            <a:endParaRPr lang="en-US" altLang="en-US" sz="75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857250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(3/7)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6434137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ko-KR" sz="1800" u="sng" dirty="0">
                <a:latin typeface="Arial" panose="020B0604020202020204" pitchFamily="34" charset="0"/>
                <a:ea typeface="Gulim"/>
                <a:cs typeface="Gulim"/>
              </a:rPr>
              <a:t>Statistics</a:t>
            </a:r>
            <a:r>
              <a:rPr lang="en-US" altLang="de-DE" sz="1800" u="sng" dirty="0">
                <a:latin typeface="Arial" panose="020B0604020202020204" pitchFamily="34" charset="0"/>
              </a:rPr>
              <a:t> at SA WG2 #166-Ad-hoc-e</a:t>
            </a:r>
            <a:r>
              <a:rPr lang="en-US" altLang="de-DE" sz="1300" u="sng" dirty="0">
                <a:latin typeface="Arial" panose="020B0604020202020204" pitchFamily="34" charset="0"/>
              </a:rPr>
              <a:t> </a:t>
            </a:r>
            <a:r>
              <a:rPr lang="en-US" altLang="de-DE" sz="900" u="sng" dirty="0">
                <a:latin typeface="Arial" panose="020B0604020202020204" pitchFamily="34" charset="0"/>
              </a:rPr>
              <a:t>(</a:t>
            </a:r>
            <a:r>
              <a:rPr lang="en-GB" altLang="de-DE" sz="900" u="sng" dirty="0">
                <a:latin typeface="Arial" panose="020B0604020202020204" pitchFamily="34" charset="0"/>
              </a:rPr>
              <a:t>20-24 January 2025, electronic meeting</a:t>
            </a:r>
            <a:r>
              <a:rPr lang="en-US" altLang="de-DE" sz="900" u="sng" dirty="0">
                <a:latin typeface="Arial" panose="020B0604020202020204" pitchFamily="34" charset="0"/>
              </a:rPr>
              <a:t>)</a:t>
            </a:r>
            <a:r>
              <a:rPr lang="en-US" altLang="de-DE" sz="1000" u="sng" dirty="0">
                <a:latin typeface="Arial" panose="020B0604020202020204" pitchFamily="34" charset="0"/>
              </a:rPr>
              <a:t>:</a:t>
            </a:r>
            <a:endParaRPr lang="en-US" altLang="de-DE" sz="1300" u="sng" dirty="0">
              <a:latin typeface="Arial" panose="020B060402020202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148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delegates ‘attended’ (</a:t>
            </a:r>
            <a:r>
              <a:rPr lang="en-GB" altLang="ko-KR" sz="1300" i="1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checked-in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) for </a:t>
            </a: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SA WG2 #166-Ad-hoc-e</a:t>
            </a:r>
            <a:b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</a:b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368</a:t>
            </a:r>
            <a:r>
              <a:rPr lang="en-GB" altLang="ko-KR" sz="1300" dirty="0">
                <a:latin typeface="Arial" panose="020B0604020202020204" pitchFamily="34" charset="0"/>
                <a:ea typeface="Gulim"/>
                <a:cs typeface="Gulim"/>
              </a:rPr>
              <a:t> registered for the e-meeting</a:t>
            </a:r>
          </a:p>
          <a:p>
            <a:pPr lvl="1">
              <a:lnSpc>
                <a:spcPct val="80000"/>
              </a:lnSpc>
            </a:pPr>
            <a:r>
              <a:rPr lang="en-US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1313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184 </a:t>
            </a:r>
            <a:r>
              <a:rPr lang="en-US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965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75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22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22</a:t>
            </a:r>
            <a:r>
              <a:rPr lang="de-DE" altLang="ko-KR" sz="9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124</a:t>
            </a: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ko-KR" sz="13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219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(excluding agreed CRs which were revised at SA2#167)</a:t>
            </a:r>
          </a:p>
          <a:p>
            <a:pPr marL="341313" indent="-341313">
              <a:lnSpc>
                <a:spcPct val="80000"/>
              </a:lnSpc>
            </a:pPr>
            <a:endParaRPr lang="de-DE" altLang="ko-KR" sz="10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0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0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None/>
            </a:pPr>
            <a:r>
              <a:rPr lang="en-GB" altLang="ko-KR" sz="1800" u="sng" dirty="0">
                <a:latin typeface="Arial" panose="020B0604020202020204" pitchFamily="34" charset="0"/>
                <a:ea typeface="Gulim"/>
                <a:cs typeface="Gulim"/>
              </a:rPr>
              <a:t>Statistics</a:t>
            </a:r>
            <a:r>
              <a:rPr lang="en-US" altLang="de-DE" sz="1800" u="sng" dirty="0">
                <a:latin typeface="Arial" panose="020B0604020202020204" pitchFamily="34" charset="0"/>
              </a:rPr>
              <a:t> at SA WG2 #167</a:t>
            </a:r>
            <a:r>
              <a:rPr lang="en-US" altLang="de-DE" sz="1300" u="sng" dirty="0">
                <a:latin typeface="Arial" panose="020B0604020202020204" pitchFamily="34" charset="0"/>
              </a:rPr>
              <a:t> </a:t>
            </a:r>
            <a:r>
              <a:rPr lang="en-US" altLang="de-DE" sz="900" u="sng" dirty="0">
                <a:latin typeface="Arial" panose="020B0604020202020204" pitchFamily="34" charset="0"/>
              </a:rPr>
              <a:t>(</a:t>
            </a:r>
            <a:r>
              <a:rPr lang="en-GB" altLang="de-DE" sz="900" u="sng" dirty="0">
                <a:latin typeface="Arial" panose="020B0604020202020204" pitchFamily="34" charset="0"/>
              </a:rPr>
              <a:t>17 – 21 February 2025, Athens, Greece</a:t>
            </a:r>
            <a:r>
              <a:rPr lang="en-US" altLang="de-DE" sz="900" u="sng" dirty="0">
                <a:latin typeface="Arial" panose="020B0604020202020204" pitchFamily="34" charset="0"/>
              </a:rPr>
              <a:t>)</a:t>
            </a:r>
            <a:r>
              <a:rPr lang="en-US" altLang="de-DE" sz="1000" u="sng" dirty="0">
                <a:latin typeface="Arial" panose="020B0604020202020204" pitchFamily="34" charset="0"/>
              </a:rPr>
              <a:t>:</a:t>
            </a:r>
            <a:endParaRPr lang="en-US" altLang="de-DE" sz="1300" u="sng" dirty="0">
              <a:latin typeface="Arial" panose="020B060402020202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348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delegates ‘attended’ (</a:t>
            </a:r>
            <a:r>
              <a:rPr lang="en-GB" altLang="ko-KR" sz="1300" i="1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checked-in</a:t>
            </a:r>
            <a:r>
              <a:rPr lang="en-GB" altLang="ko-KR" sz="13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) for </a:t>
            </a: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SA WG2 #167</a:t>
            </a:r>
            <a:b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</a:br>
            <a:r>
              <a:rPr lang="en-GB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95</a:t>
            </a:r>
            <a:r>
              <a:rPr lang="en-GB" altLang="ko-KR" sz="1300" dirty="0">
                <a:latin typeface="Arial" panose="020B0604020202020204" pitchFamily="34" charset="0"/>
                <a:ea typeface="Gulim"/>
                <a:cs typeface="Gulim"/>
              </a:rPr>
              <a:t> registered for ‘On-Line’ participation</a:t>
            </a:r>
          </a:p>
          <a:p>
            <a:pPr lvl="1">
              <a:lnSpc>
                <a:spcPct val="80000"/>
              </a:lnSpc>
            </a:pPr>
            <a:r>
              <a:rPr lang="en-US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1321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299 </a:t>
            </a:r>
            <a:r>
              <a:rPr lang="en-US" altLang="ko-KR" sz="10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962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31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10</a:t>
            </a:r>
            <a:r>
              <a:rPr lang="en-GB" altLang="ko-KR" sz="9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9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9</a:t>
            </a:r>
            <a:r>
              <a:rPr lang="de-DE" altLang="ko-KR" sz="9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9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1">
              <a:lnSpc>
                <a:spcPct val="80000"/>
              </a:lnSpc>
            </a:pP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0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36</a:t>
            </a:r>
            <a:r>
              <a:rPr lang="en-GB" altLang="ko-KR" sz="10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0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ko-KR" sz="13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3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179</a:t>
            </a:r>
            <a:endParaRPr lang="de-DE" altLang="ko-KR" sz="10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5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57238" y="4513263"/>
            <a:ext cx="6191250" cy="257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ea typeface="Gulim" panose="020B0600000101010101" pitchFamily="34" charset="-127"/>
              </a:rPr>
              <a:t>823</a:t>
            </a:r>
            <a:r>
              <a:rPr lang="en-GB" altLang="ko-KR" sz="1350" dirty="0">
                <a:solidFill>
                  <a:srgbClr val="000000"/>
                </a:solidFill>
                <a:ea typeface="Gulim" panose="020B0600000101010101" pitchFamily="34" charset="-127"/>
              </a:rPr>
              <a:t> </a:t>
            </a:r>
            <a:r>
              <a:rPr lang="en-GB" altLang="ko-KR" sz="1350" dirty="0">
                <a:ea typeface="Gulim" panose="020B0600000101010101" pitchFamily="34" charset="-127"/>
              </a:rPr>
              <a:t>people registered on the SA WG2</a:t>
            </a:r>
            <a:r>
              <a:rPr lang="en-US" altLang="de-DE" sz="1350" dirty="0">
                <a:ea typeface="Gulim" panose="020B0600000101010101" pitchFamily="34" charset="-127"/>
              </a:rPr>
              <a:t> </a:t>
            </a:r>
            <a:r>
              <a:rPr lang="en-GB" altLang="ko-KR" sz="1350" dirty="0">
                <a:ea typeface="Gulim" panose="020B0600000101010101" pitchFamily="34" charset="-127"/>
              </a:rPr>
              <a:t>e-mail reflector</a:t>
            </a:r>
            <a:r>
              <a:rPr lang="en-US" altLang="de-DE" sz="1350" dirty="0">
                <a:ea typeface="Gulim" panose="020B0600000101010101" pitchFamily="34" charset="-127"/>
              </a:rPr>
              <a:t> on 3 March 2025</a:t>
            </a:r>
          </a:p>
        </p:txBody>
      </p:sp>
    </p:spTree>
    <p:extLst>
      <p:ext uri="{BB962C8B-B14F-4D97-AF65-F5344CB8AC3E}">
        <p14:creationId xmlns:p14="http://schemas.microsoft.com/office/powerpoint/2010/main" val="2321243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5883275" cy="857250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(4/7)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5608" y="555093"/>
          <a:ext cx="9108392" cy="449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7309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142875"/>
            <a:ext cx="5822950" cy="893763"/>
          </a:xfrm>
        </p:spPr>
        <p:txBody>
          <a:bodyPr/>
          <a:lstStyle/>
          <a:p>
            <a:pPr algn="l"/>
            <a:r>
              <a:rPr lang="de-DE" altLang="de-DE" b="1">
                <a:solidFill>
                  <a:schemeClr val="tx1"/>
                </a:solidFill>
              </a:rPr>
              <a:t>1) General Aspects (6/7)</a:t>
            </a:r>
            <a:br>
              <a:rPr lang="de-DE" altLang="de-DE" b="1">
                <a:solidFill>
                  <a:schemeClr val="tx1"/>
                </a:solidFill>
              </a:rPr>
            </a:br>
            <a:r>
              <a:rPr lang="de-DE" altLang="de-DE" sz="2100" b="1">
                <a:solidFill>
                  <a:schemeClr val="tx1"/>
                </a:solidFill>
              </a:rPr>
              <a:t>Document Handling / Meeting</a:t>
            </a:r>
          </a:p>
        </p:txBody>
      </p:sp>
      <p:sp>
        <p:nvSpPr>
          <p:cNvPr id="12291" name="TextBox 12"/>
          <p:cNvSpPr txBox="1">
            <a:spLocks noChangeArrowheads="1"/>
          </p:cNvSpPr>
          <p:nvPr/>
        </p:nvSpPr>
        <p:spPr bwMode="auto">
          <a:xfrm rot="-5400000">
            <a:off x="-348270" y="2348313"/>
            <a:ext cx="1133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900" b="1" dirty="0">
                <a:latin typeface="Arial" panose="020B0604020202020204" pitchFamily="34" charset="0"/>
              </a:rPr>
              <a:t>Number of Tdocs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42610" y="957206"/>
          <a:ext cx="8498017" cy="4145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8650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827088" y="133350"/>
            <a:ext cx="6827837" cy="857250"/>
          </a:xfrm>
        </p:spPr>
        <p:txBody>
          <a:bodyPr/>
          <a:lstStyle/>
          <a:p>
            <a:pPr algn="l"/>
            <a:r>
              <a:rPr lang="de-DE" altLang="de-DE" b="1" dirty="0">
                <a:solidFill>
                  <a:schemeClr val="tx1"/>
                </a:solidFill>
              </a:rPr>
              <a:t>1) General Aspects (7/7)</a:t>
            </a:r>
            <a:br>
              <a:rPr lang="de-DE" altLang="de-DE" b="1" dirty="0">
                <a:solidFill>
                  <a:schemeClr val="tx1"/>
                </a:solidFill>
              </a:rPr>
            </a:br>
            <a:r>
              <a:rPr lang="de-DE" altLang="de-DE" b="1" dirty="0">
                <a:solidFill>
                  <a:schemeClr val="tx1"/>
                </a:solidFill>
              </a:rPr>
              <a:t>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215976" y="2212812"/>
            <a:ext cx="955675" cy="219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825" b="1" dirty="0">
                <a:latin typeface="Arial" panose="020B0604020202020204" pitchFamily="34" charset="0"/>
              </a:rPr>
              <a:t>Number of CRs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14534D3-AD69-4B58-89C9-7BE409EFCF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80722" y="859972"/>
          <a:ext cx="8510954" cy="4551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6306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2ca8e41a-b3d0-462f-857c-48a93d48cc9b"/>
    <ds:schemaRef ds:uri="http://purl.org/dc/dcmitype/"/>
    <ds:schemaRef ds:uri="http://purl.org/dc/terms/"/>
    <ds:schemaRef ds:uri="199dcaf0-96ce-4e65-9ae8-79a6ae4aa63e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66090</TotalTime>
  <Words>6398</Words>
  <Application>Microsoft Office PowerPoint</Application>
  <PresentationFormat>On-screen Show (16:9)</PresentationFormat>
  <Paragraphs>1581</Paragraphs>
  <Slides>57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57</vt:i4>
      </vt:variant>
    </vt:vector>
  </HeadingPairs>
  <TitlesOfParts>
    <vt:vector size="73" baseType="lpstr">
      <vt:lpstr>맑은 고딕</vt:lpstr>
      <vt:lpstr>맑은 고딕</vt:lpstr>
      <vt:lpstr>MS PGothic</vt:lpstr>
      <vt:lpstr>MS PGothic</vt:lpstr>
      <vt:lpstr>SimSun</vt:lpstr>
      <vt:lpstr>SimSun</vt:lpstr>
      <vt:lpstr>Aptos</vt:lpstr>
      <vt:lpstr>Arial</vt:lpstr>
      <vt:lpstr>Arial </vt:lpstr>
      <vt:lpstr>Calibri</vt:lpstr>
      <vt:lpstr>Century Gothic</vt:lpstr>
      <vt:lpstr>Gulim</vt:lpstr>
      <vt:lpstr>Times New Roman</vt:lpstr>
      <vt:lpstr>Wingdings</vt:lpstr>
      <vt:lpstr>Office Theme</vt:lpstr>
      <vt:lpstr>Custom Design</vt:lpstr>
      <vt:lpstr>PowerPoint Presentation</vt:lpstr>
      <vt:lpstr>Contents</vt:lpstr>
      <vt:lpstr>Contents</vt:lpstr>
      <vt:lpstr>1) General Aspects (1/7)</vt:lpstr>
      <vt:lpstr>1) General Aspects (2/7)</vt:lpstr>
      <vt:lpstr>1) General Aspects (3/7)</vt:lpstr>
      <vt:lpstr>1) General Aspects (4/7)</vt:lpstr>
      <vt:lpstr>1) General Aspects (6/7) Document Handling / Meeting</vt:lpstr>
      <vt:lpstr>1) General Aspects (7/7) SA2 Agreed CRs by Release / Meeting</vt:lpstr>
      <vt:lpstr>Contents</vt:lpstr>
      <vt:lpstr>2.1) Rel-16 and before Maintenance (1/1)</vt:lpstr>
      <vt:lpstr>Contents</vt:lpstr>
      <vt:lpstr>2.4) Rel-17 Work Summary</vt:lpstr>
      <vt:lpstr>Contents</vt:lpstr>
      <vt:lpstr>2.5) Rel-18 Study/Work (1/5)</vt:lpstr>
      <vt:lpstr>2.5) Rel-18 Study/Work (2/5)</vt:lpstr>
      <vt:lpstr>2.5) Rel-18 Study/Work (3/5)</vt:lpstr>
      <vt:lpstr>2.5) Rel-18 Study/Work (4/5)</vt:lpstr>
      <vt:lpstr>2.5) Rel-18 Study/Work (5/5)</vt:lpstr>
      <vt:lpstr>Contents</vt:lpstr>
      <vt:lpstr>SA WG2 progress -Summary</vt:lpstr>
      <vt:lpstr>SA WG2 progress -Summary</vt:lpstr>
      <vt:lpstr>SA WG2 progress – (TEI19) (1/2)</vt:lpstr>
      <vt:lpstr>SA WG2 progress – (TEI19) (2/2)</vt:lpstr>
      <vt:lpstr>FS_5GSAT_Ph3_ARCH/ 5GSAT_Ph3-ARC</vt:lpstr>
      <vt:lpstr>FS_NG_RTC_Ph2/NG_RTC_Ph2</vt:lpstr>
      <vt:lpstr>FS_XRM_Ph2/XRM_Ph2</vt:lpstr>
      <vt:lpstr>FS_EnergySys/EnergySys</vt:lpstr>
      <vt:lpstr>FS_MPS4msg/MPS4msg</vt:lpstr>
      <vt:lpstr>FS_VMR_Ph2/VMR_Ph2</vt:lpstr>
      <vt:lpstr>FS_5G_ProSe_Ph3/5G_ProSe_Ph3</vt:lpstr>
      <vt:lpstr>FS_UIA_ARC/UIA_ARC</vt:lpstr>
      <vt:lpstr>FS_eEDGE_5GC_ph3/ eEDGE_5GC_ph3</vt:lpstr>
      <vt:lpstr>FS_UAS_Ph3/UAS_Ph3 </vt:lpstr>
      <vt:lpstr>FS_UPEAS_Ph2/UPEAS_Ph2</vt:lpstr>
      <vt:lpstr>FS_5G_Femto/5G_Femto</vt:lpstr>
      <vt:lpstr>FS_MASSS/MASSS</vt:lpstr>
      <vt:lpstr>AmbientIoT/FS_AmbientIoT</vt:lpstr>
      <vt:lpstr>FS_AIML_CN/AIML_CN</vt:lpstr>
      <vt:lpstr>Contents</vt:lpstr>
      <vt:lpstr>FS_*</vt:lpstr>
      <vt:lpstr>Contents</vt:lpstr>
      <vt:lpstr>2.7) IETF and External SDO Normative Reference Update</vt:lpstr>
      <vt:lpstr>Contents</vt:lpstr>
      <vt:lpstr>3) SA2 Work Planning: Rel-19</vt:lpstr>
      <vt:lpstr>3) SA2 Work Planning: Rel-20</vt:lpstr>
      <vt:lpstr>3) SA2 Work Planning: Rel-20 5GA</vt:lpstr>
      <vt:lpstr>3) SA2 Work Planning: Rel-20 5GA</vt:lpstr>
      <vt:lpstr>3) SA2 Work Planning: Rel-20 6G</vt:lpstr>
      <vt:lpstr>Contents</vt:lpstr>
      <vt:lpstr>4) Documents for Information and Approval (1/4)</vt:lpstr>
      <vt:lpstr>4) Documents for Information and Approval (2/4)</vt:lpstr>
      <vt:lpstr>4) Documents for Information and Approval (3/4)</vt:lpstr>
      <vt:lpstr>4) Documents for Information and Approval (4/4)</vt:lpstr>
      <vt:lpstr>Contents</vt:lpstr>
      <vt:lpstr>5) Collected Items requiring action from SA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2167</cp:revision>
  <cp:lastPrinted>2017-02-24T12:37:51Z</cp:lastPrinted>
  <dcterms:created xsi:type="dcterms:W3CDTF">2008-08-30T09:32:10Z</dcterms:created>
  <dcterms:modified xsi:type="dcterms:W3CDTF">2025-03-10T07:30:51Z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